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317" r:id="rId4"/>
    <p:sldId id="258" r:id="rId5"/>
    <p:sldId id="259" r:id="rId6"/>
    <p:sldId id="260" r:id="rId7"/>
    <p:sldId id="261" r:id="rId8"/>
    <p:sldId id="262" r:id="rId9"/>
    <p:sldId id="315" r:id="rId10"/>
    <p:sldId id="263" r:id="rId11"/>
    <p:sldId id="304" r:id="rId12"/>
    <p:sldId id="305" r:id="rId13"/>
    <p:sldId id="306" r:id="rId14"/>
    <p:sldId id="316" r:id="rId15"/>
    <p:sldId id="264" r:id="rId16"/>
    <p:sldId id="265" r:id="rId17"/>
    <p:sldId id="266" r:id="rId18"/>
    <p:sldId id="269" r:id="rId19"/>
    <p:sldId id="270" r:id="rId20"/>
    <p:sldId id="271" r:id="rId21"/>
    <p:sldId id="272" r:id="rId22"/>
    <p:sldId id="273" r:id="rId23"/>
    <p:sldId id="275" r:id="rId24"/>
    <p:sldId id="274" r:id="rId25"/>
    <p:sldId id="318" r:id="rId26"/>
    <p:sldId id="276" r:id="rId27"/>
    <p:sldId id="277" r:id="rId28"/>
    <p:sldId id="280" r:id="rId29"/>
    <p:sldId id="279" r:id="rId30"/>
    <p:sldId id="313" r:id="rId31"/>
    <p:sldId id="314" r:id="rId32"/>
    <p:sldId id="278" r:id="rId33"/>
    <p:sldId id="281" r:id="rId34"/>
    <p:sldId id="282" r:id="rId35"/>
    <p:sldId id="283" r:id="rId36"/>
    <p:sldId id="312" r:id="rId37"/>
    <p:sldId id="311" r:id="rId38"/>
    <p:sldId id="319" r:id="rId39"/>
    <p:sldId id="284" r:id="rId40"/>
    <p:sldId id="285" r:id="rId41"/>
    <p:sldId id="286" r:id="rId42"/>
    <p:sldId id="302" r:id="rId43"/>
    <p:sldId id="287" r:id="rId44"/>
    <p:sldId id="303" r:id="rId45"/>
    <p:sldId id="288" r:id="rId46"/>
    <p:sldId id="309" r:id="rId47"/>
    <p:sldId id="310" r:id="rId48"/>
    <p:sldId id="267" r:id="rId49"/>
    <p:sldId id="289" r:id="rId50"/>
    <p:sldId id="290" r:id="rId51"/>
    <p:sldId id="291" r:id="rId52"/>
    <p:sldId id="293" r:id="rId53"/>
    <p:sldId id="294" r:id="rId54"/>
    <p:sldId id="292" r:id="rId55"/>
    <p:sldId id="268" r:id="rId56"/>
    <p:sldId id="295" r:id="rId57"/>
    <p:sldId id="296" r:id="rId58"/>
    <p:sldId id="297" r:id="rId59"/>
    <p:sldId id="298" r:id="rId60"/>
    <p:sldId id="299" r:id="rId61"/>
    <p:sldId id="300" r:id="rId62"/>
    <p:sldId id="301" r:id="rId6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816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38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image" Target="../media/image43.png"/><Relationship Id="rId2" Type="http://schemas.openxmlformats.org/officeDocument/2006/relationships/image" Target="../media/image44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image" Target="../media/image51.png"/><Relationship Id="rId2" Type="http://schemas.openxmlformats.org/officeDocument/2006/relationships/image" Target="../media/image52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61.png"/><Relationship Id="rId5" Type="http://schemas.openxmlformats.org/officeDocument/2006/relationships/image" Target="../media/image44.png"/><Relationship Id="rId6" Type="http://schemas.openxmlformats.org/officeDocument/2006/relationships/image" Target="../media/image62.png"/><Relationship Id="rId1" Type="http://schemas.openxmlformats.org/officeDocument/2006/relationships/image" Target="../media/image59.png"/><Relationship Id="rId2" Type="http://schemas.openxmlformats.org/officeDocument/2006/relationships/image" Target="../media/image60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image" Target="../media/image65.png"/><Relationship Id="rId2" Type="http://schemas.openxmlformats.org/officeDocument/2006/relationships/image" Target="../media/image66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image" Target="../media/image71.png"/><Relationship Id="rId2" Type="http://schemas.openxmlformats.org/officeDocument/2006/relationships/image" Target="../media/image72.png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image" Target="../media/image75.png"/><Relationship Id="rId2" Type="http://schemas.openxmlformats.org/officeDocument/2006/relationships/image" Target="../media/image76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82.png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image" Target="../media/image83.png"/><Relationship Id="rId2" Type="http://schemas.openxmlformats.org/officeDocument/2006/relationships/image" Target="../media/image84.png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image" Target="../media/image87.png"/><Relationship Id="rId2" Type="http://schemas.openxmlformats.org/officeDocument/2006/relationships/image" Target="../media/image88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1" Type="http://schemas.openxmlformats.org/officeDocument/2006/relationships/image" Target="../media/image104.png"/><Relationship Id="rId2" Type="http://schemas.openxmlformats.org/officeDocument/2006/relationships/image" Target="../media/image106.png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C21FA-2068-FA4E-8255-016F8ED39CAF}" type="datetimeFigureOut">
              <a:rPr lang="es-ES" smtClean="0"/>
              <a:t>3/4/18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27F64-F040-E54A-9CC4-A6A382E9889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676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7BEFC-DBF3-2945-89A9-A6A6E0A9F9F5}" type="datetimeFigureOut">
              <a:rPr lang="es-ES" smtClean="0"/>
              <a:t>3/4/18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195A0-763E-1E42-BF60-467686738E1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1360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B828-34ED-E44D-96A5-B00544142650}" type="datetime1">
              <a:rPr lang="es-AR" smtClean="0"/>
              <a:t>3/4/18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721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00F7-CD73-0A42-87A9-2F19330A9644}" type="datetime1">
              <a:rPr lang="es-AR" smtClean="0"/>
              <a:t>3/4/18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34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E4E0F-933C-1A4A-BD61-899F25B9A87A}" type="datetime1">
              <a:rPr lang="es-AR" smtClean="0"/>
              <a:t>3/4/18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11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4029-4B0A-D140-BA2B-7E8A40F31362}" type="datetime1">
              <a:rPr lang="es-AR" smtClean="0"/>
              <a:t>3/4/18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04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118-1707-F744-8C2E-7582C11AC63B}" type="datetime1">
              <a:rPr lang="es-AR" smtClean="0"/>
              <a:t>3/4/18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4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1033-9E0F-3C4A-945C-1484E04D6966}" type="datetime1">
              <a:rPr lang="es-AR" smtClean="0"/>
              <a:t>3/4/18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00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3D7E-FE01-8C48-B08D-3E6FAA028D67}" type="datetime1">
              <a:rPr lang="es-AR" smtClean="0"/>
              <a:t>3/4/18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249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23F9-376B-5D47-AE24-EE5C9FB4B5E9}" type="datetime1">
              <a:rPr lang="es-AR" smtClean="0"/>
              <a:t>3/4/18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1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1ED4-9537-4E41-8870-85C28777D1EC}" type="datetime1">
              <a:rPr lang="es-AR" smtClean="0"/>
              <a:t>3/4/18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071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DD08-213F-784B-81AB-EAD5B9BF42CE}" type="datetime1">
              <a:rPr lang="es-AR" smtClean="0"/>
              <a:t>3/4/18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5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8608-87AC-1A49-A73B-A32EEC03FD5A}" type="datetime1">
              <a:rPr lang="es-AR" smtClean="0"/>
              <a:t>3/4/18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63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268DE-A632-0F40-8928-B2CAE3E9BF5C}" type="datetime1">
              <a:rPr lang="es-AR" smtClean="0"/>
              <a:t>3/4/18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BCA2E-3DEA-2042-AA2E-B03BB5373E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97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6.docx"/><Relationship Id="rId4" Type="http://schemas.openxmlformats.org/officeDocument/2006/relationships/image" Target="../media/image17.png"/><Relationship Id="rId5" Type="http://schemas.openxmlformats.org/officeDocument/2006/relationships/package" Target="../embeddings/Documento_de_Microsoft_Word17.docx"/><Relationship Id="rId6" Type="http://schemas.openxmlformats.org/officeDocument/2006/relationships/image" Target="../media/image18.png"/><Relationship Id="rId7" Type="http://schemas.openxmlformats.org/officeDocument/2006/relationships/package" Target="../embeddings/Documento_de_Microsoft_Word18.docx"/><Relationship Id="rId8" Type="http://schemas.openxmlformats.org/officeDocument/2006/relationships/image" Target="../media/image19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9.docx"/><Relationship Id="rId4" Type="http://schemas.openxmlformats.org/officeDocument/2006/relationships/image" Target="../media/image20.png"/><Relationship Id="rId5" Type="http://schemas.openxmlformats.org/officeDocument/2006/relationships/package" Target="../embeddings/Documento_de_Microsoft_Word20.docx"/><Relationship Id="rId6" Type="http://schemas.openxmlformats.org/officeDocument/2006/relationships/image" Target="../media/image21.png"/><Relationship Id="rId7" Type="http://schemas.openxmlformats.org/officeDocument/2006/relationships/package" Target="../embeddings/Documento_de_Microsoft_Word21.docx"/><Relationship Id="rId8" Type="http://schemas.openxmlformats.org/officeDocument/2006/relationships/image" Target="../media/image22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2.docx"/><Relationship Id="rId4" Type="http://schemas.openxmlformats.org/officeDocument/2006/relationships/image" Target="../media/image23.png"/><Relationship Id="rId5" Type="http://schemas.openxmlformats.org/officeDocument/2006/relationships/package" Target="../embeddings/Documento_de_Microsoft_Word23.docx"/><Relationship Id="rId6" Type="http://schemas.openxmlformats.org/officeDocument/2006/relationships/image" Target="../media/image24.png"/><Relationship Id="rId7" Type="http://schemas.openxmlformats.org/officeDocument/2006/relationships/package" Target="../embeddings/Documento_de_Microsoft_Word24.docx"/><Relationship Id="rId8" Type="http://schemas.openxmlformats.org/officeDocument/2006/relationships/image" Target="../media/image25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5.docx"/><Relationship Id="rId4" Type="http://schemas.openxmlformats.org/officeDocument/2006/relationships/image" Target="../media/image26.png"/><Relationship Id="rId5" Type="http://schemas.openxmlformats.org/officeDocument/2006/relationships/package" Target="../embeddings/Documento_de_Microsoft_Word26.docx"/><Relationship Id="rId6" Type="http://schemas.openxmlformats.org/officeDocument/2006/relationships/image" Target="../media/image27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7.docx"/><Relationship Id="rId4" Type="http://schemas.openxmlformats.org/officeDocument/2006/relationships/image" Target="../media/image29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8.docx"/><Relationship Id="rId4" Type="http://schemas.openxmlformats.org/officeDocument/2006/relationships/image" Target="../media/image30.png"/><Relationship Id="rId5" Type="http://schemas.openxmlformats.org/officeDocument/2006/relationships/package" Target="../embeddings/Documento_de_Microsoft_Word29.docx"/><Relationship Id="rId6" Type="http://schemas.openxmlformats.org/officeDocument/2006/relationships/image" Target="../media/image31.png"/><Relationship Id="rId7" Type="http://schemas.openxmlformats.org/officeDocument/2006/relationships/package" Target="../embeddings/Documento_de_Microsoft_Word30.docx"/><Relationship Id="rId8" Type="http://schemas.openxmlformats.org/officeDocument/2006/relationships/image" Target="../media/image32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1.docx"/><Relationship Id="rId4" Type="http://schemas.openxmlformats.org/officeDocument/2006/relationships/image" Target="../media/image31.png"/><Relationship Id="rId5" Type="http://schemas.openxmlformats.org/officeDocument/2006/relationships/package" Target="../embeddings/Documento_de_Microsoft_Word32.docx"/><Relationship Id="rId6" Type="http://schemas.openxmlformats.org/officeDocument/2006/relationships/image" Target="../media/image33.png"/><Relationship Id="rId7" Type="http://schemas.openxmlformats.org/officeDocument/2006/relationships/package" Target="../embeddings/Documento_de_Microsoft_Word33.docx"/><Relationship Id="rId8" Type="http://schemas.openxmlformats.org/officeDocument/2006/relationships/image" Target="../media/image34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4.docx"/><Relationship Id="rId4" Type="http://schemas.openxmlformats.org/officeDocument/2006/relationships/image" Target="../media/image35.png"/><Relationship Id="rId5" Type="http://schemas.openxmlformats.org/officeDocument/2006/relationships/package" Target="../embeddings/Documento_de_Microsoft_Word35.docx"/><Relationship Id="rId6" Type="http://schemas.openxmlformats.org/officeDocument/2006/relationships/image" Target="../media/image36.png"/><Relationship Id="rId7" Type="http://schemas.openxmlformats.org/officeDocument/2006/relationships/package" Target="../embeddings/Documento_de_Microsoft_Word36.docx"/><Relationship Id="rId8" Type="http://schemas.openxmlformats.org/officeDocument/2006/relationships/image" Target="../media/image37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7.docx"/><Relationship Id="rId4" Type="http://schemas.openxmlformats.org/officeDocument/2006/relationships/image" Target="../media/image38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8.docx"/><Relationship Id="rId4" Type="http://schemas.openxmlformats.org/officeDocument/2006/relationships/image" Target="../media/image39.png"/><Relationship Id="rId5" Type="http://schemas.openxmlformats.org/officeDocument/2006/relationships/package" Target="../embeddings/Documento_de_Microsoft_Word39.docx"/><Relationship Id="rId6" Type="http://schemas.openxmlformats.org/officeDocument/2006/relationships/image" Target="../media/image40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0.docx"/><Relationship Id="rId4" Type="http://schemas.openxmlformats.org/officeDocument/2006/relationships/image" Target="../media/image39.png"/><Relationship Id="rId5" Type="http://schemas.openxmlformats.org/officeDocument/2006/relationships/package" Target="../embeddings/Documento_de_Microsoft_Word41.docx"/><Relationship Id="rId6" Type="http://schemas.openxmlformats.org/officeDocument/2006/relationships/image" Target="../media/image38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2.docx"/><Relationship Id="rId4" Type="http://schemas.openxmlformats.org/officeDocument/2006/relationships/image" Target="../media/image41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3.docx"/><Relationship Id="rId4" Type="http://schemas.openxmlformats.org/officeDocument/2006/relationships/image" Target="../media/image42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4.docx"/><Relationship Id="rId4" Type="http://schemas.openxmlformats.org/officeDocument/2006/relationships/image" Target="../media/image43.png"/><Relationship Id="rId5" Type="http://schemas.openxmlformats.org/officeDocument/2006/relationships/package" Target="../embeddings/Documento_de_Microsoft_Word45.docx"/><Relationship Id="rId6" Type="http://schemas.openxmlformats.org/officeDocument/2006/relationships/image" Target="../media/image44.png"/><Relationship Id="rId7" Type="http://schemas.openxmlformats.org/officeDocument/2006/relationships/package" Target="../embeddings/Documento_de_Microsoft_Word46.docx"/><Relationship Id="rId8" Type="http://schemas.openxmlformats.org/officeDocument/2006/relationships/image" Target="../media/image45.png"/><Relationship Id="rId9" Type="http://schemas.openxmlformats.org/officeDocument/2006/relationships/package" Target="../embeddings/Documento_de_Microsoft_Word47.docx"/><Relationship Id="rId10" Type="http://schemas.openxmlformats.org/officeDocument/2006/relationships/image" Target="../media/image46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1.png"/><Relationship Id="rId5" Type="http://schemas.openxmlformats.org/officeDocument/2006/relationships/package" Target="../embeddings/Documento_de_Microsoft_Word2.docx"/><Relationship Id="rId6" Type="http://schemas.openxmlformats.org/officeDocument/2006/relationships/image" Target="../media/image2.png"/><Relationship Id="rId7" Type="http://schemas.openxmlformats.org/officeDocument/2006/relationships/package" Target="../embeddings/Documento_de_Microsoft_Word3.docx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8.docx"/><Relationship Id="rId4" Type="http://schemas.openxmlformats.org/officeDocument/2006/relationships/image" Target="../media/image47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9.docx"/><Relationship Id="rId4" Type="http://schemas.openxmlformats.org/officeDocument/2006/relationships/image" Target="../media/image48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50.docx"/><Relationship Id="rId4" Type="http://schemas.openxmlformats.org/officeDocument/2006/relationships/image" Target="../media/image49.png"/><Relationship Id="rId5" Type="http://schemas.openxmlformats.org/officeDocument/2006/relationships/package" Target="../embeddings/Documento_de_Microsoft_Word51.docx"/><Relationship Id="rId6" Type="http://schemas.openxmlformats.org/officeDocument/2006/relationships/package" Target="../embeddings/Documento_de_Microsoft_Word52.docx"/><Relationship Id="rId7" Type="http://schemas.openxmlformats.org/officeDocument/2006/relationships/image" Target="../media/image50.png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58.docx"/><Relationship Id="rId12" Type="http://schemas.openxmlformats.org/officeDocument/2006/relationships/image" Target="../media/image54.png"/><Relationship Id="rId13" Type="http://schemas.openxmlformats.org/officeDocument/2006/relationships/package" Target="../embeddings/Documento_de_Microsoft_Word59.docx"/><Relationship Id="rId14" Type="http://schemas.openxmlformats.org/officeDocument/2006/relationships/image" Target="../media/image55.png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Documento_de_Microsoft_Word53.docx"/><Relationship Id="rId4" Type="http://schemas.openxmlformats.org/officeDocument/2006/relationships/image" Target="../media/image51.png"/><Relationship Id="rId5" Type="http://schemas.openxmlformats.org/officeDocument/2006/relationships/package" Target="../embeddings/Documento_de_Microsoft_Word54.docx"/><Relationship Id="rId6" Type="http://schemas.openxmlformats.org/officeDocument/2006/relationships/package" Target="../embeddings/Documento_de_Microsoft_Word55.docx"/><Relationship Id="rId7" Type="http://schemas.openxmlformats.org/officeDocument/2006/relationships/image" Target="../media/image52.png"/><Relationship Id="rId8" Type="http://schemas.openxmlformats.org/officeDocument/2006/relationships/package" Target="../embeddings/Documento_de_Microsoft_Word56.docx"/><Relationship Id="rId9" Type="http://schemas.openxmlformats.org/officeDocument/2006/relationships/package" Target="../embeddings/Documento_de_Microsoft_Word57.docx"/><Relationship Id="rId10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60.docx"/><Relationship Id="rId4" Type="http://schemas.openxmlformats.org/officeDocument/2006/relationships/image" Target="../media/image56.png"/><Relationship Id="rId5" Type="http://schemas.openxmlformats.org/officeDocument/2006/relationships/package" Target="../embeddings/Documento_de_Microsoft_Word61.docx"/><Relationship Id="rId6" Type="http://schemas.openxmlformats.org/officeDocument/2006/relationships/image" Target="../media/image57.png"/><Relationship Id="rId7" Type="http://schemas.openxmlformats.org/officeDocument/2006/relationships/package" Target="../embeddings/Documento_de_Microsoft_Word62.docx"/><Relationship Id="rId8" Type="http://schemas.openxmlformats.org/officeDocument/2006/relationships/image" Target="../media/image58.png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67.docx"/><Relationship Id="rId12" Type="http://schemas.openxmlformats.org/officeDocument/2006/relationships/image" Target="../media/image44.png"/><Relationship Id="rId13" Type="http://schemas.openxmlformats.org/officeDocument/2006/relationships/package" Target="../embeddings/Documento_de_Microsoft_Word68.docx"/><Relationship Id="rId14" Type="http://schemas.openxmlformats.org/officeDocument/2006/relationships/image" Target="../media/image62.png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Documento_de_Microsoft_Word63.docx"/><Relationship Id="rId4" Type="http://schemas.openxmlformats.org/officeDocument/2006/relationships/image" Target="../media/image59.png"/><Relationship Id="rId5" Type="http://schemas.openxmlformats.org/officeDocument/2006/relationships/package" Target="../embeddings/Documento_de_Microsoft_Word64.docx"/><Relationship Id="rId6" Type="http://schemas.openxmlformats.org/officeDocument/2006/relationships/image" Target="../media/image60.png"/><Relationship Id="rId7" Type="http://schemas.openxmlformats.org/officeDocument/2006/relationships/package" Target="../embeddings/Documento_de_Microsoft_Word65.docx"/><Relationship Id="rId8" Type="http://schemas.openxmlformats.org/officeDocument/2006/relationships/image" Target="../media/image14.png"/><Relationship Id="rId9" Type="http://schemas.openxmlformats.org/officeDocument/2006/relationships/package" Target="../embeddings/Documento_de_Microsoft_Word66.docx"/><Relationship Id="rId10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69.docx"/><Relationship Id="rId4" Type="http://schemas.openxmlformats.org/officeDocument/2006/relationships/image" Target="../media/image63.png"/><Relationship Id="rId5" Type="http://schemas.openxmlformats.org/officeDocument/2006/relationships/package" Target="../embeddings/Documento_de_Microsoft_Word70.docx"/><Relationship Id="rId6" Type="http://schemas.openxmlformats.org/officeDocument/2006/relationships/image" Target="../media/image64.png"/><Relationship Id="rId7" Type="http://schemas.openxmlformats.org/officeDocument/2006/relationships/package" Target="../embeddings/Documento_de_Microsoft_Word71.docx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72.docx"/><Relationship Id="rId4" Type="http://schemas.openxmlformats.org/officeDocument/2006/relationships/image" Target="../media/image65.png"/><Relationship Id="rId5" Type="http://schemas.openxmlformats.org/officeDocument/2006/relationships/package" Target="../embeddings/Documento_de_Microsoft_Word73.docx"/><Relationship Id="rId6" Type="http://schemas.openxmlformats.org/officeDocument/2006/relationships/image" Target="../media/image66.png"/><Relationship Id="rId7" Type="http://schemas.openxmlformats.org/officeDocument/2006/relationships/package" Target="../embeddings/Documento_de_Microsoft_Word74.docx"/><Relationship Id="rId8" Type="http://schemas.openxmlformats.org/officeDocument/2006/relationships/image" Target="../media/image67.png"/><Relationship Id="rId9" Type="http://schemas.openxmlformats.org/officeDocument/2006/relationships/package" Target="../embeddings/Documento_de_Microsoft_Word75.docx"/><Relationship Id="rId10" Type="http://schemas.openxmlformats.org/officeDocument/2006/relationships/image" Target="../media/image68.png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76.docx"/><Relationship Id="rId4" Type="http://schemas.openxmlformats.org/officeDocument/2006/relationships/image" Target="../media/image69.png"/><Relationship Id="rId5" Type="http://schemas.openxmlformats.org/officeDocument/2006/relationships/package" Target="../embeddings/Documento_de_Microsoft_Word77.docx"/><Relationship Id="rId6" Type="http://schemas.openxmlformats.org/officeDocument/2006/relationships/image" Target="../media/image70.png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78.docx"/><Relationship Id="rId4" Type="http://schemas.openxmlformats.org/officeDocument/2006/relationships/image" Target="../media/image71.png"/><Relationship Id="rId5" Type="http://schemas.openxmlformats.org/officeDocument/2006/relationships/package" Target="../embeddings/Documento_de_Microsoft_Word79.docx"/><Relationship Id="rId6" Type="http://schemas.openxmlformats.org/officeDocument/2006/relationships/image" Target="../media/image72.png"/><Relationship Id="rId7" Type="http://schemas.openxmlformats.org/officeDocument/2006/relationships/package" Target="../embeddings/Documento_de_Microsoft_Word80.docx"/><Relationship Id="rId8" Type="http://schemas.openxmlformats.org/officeDocument/2006/relationships/image" Target="../media/image73.png"/><Relationship Id="rId9" Type="http://schemas.openxmlformats.org/officeDocument/2006/relationships/package" Target="../embeddings/Documento_de_Microsoft_Word81.docx"/><Relationship Id="rId10" Type="http://schemas.openxmlformats.org/officeDocument/2006/relationships/image" Target="../media/image74.png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.docx"/><Relationship Id="rId4" Type="http://schemas.openxmlformats.org/officeDocument/2006/relationships/image" Target="../media/image6.png"/><Relationship Id="rId5" Type="http://schemas.openxmlformats.org/officeDocument/2006/relationships/package" Target="../embeddings/Documento_de_Microsoft_Word5.docx"/><Relationship Id="rId6" Type="http://schemas.openxmlformats.org/officeDocument/2006/relationships/image" Target="../media/image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82.docx"/><Relationship Id="rId4" Type="http://schemas.openxmlformats.org/officeDocument/2006/relationships/image" Target="../media/image75.png"/><Relationship Id="rId5" Type="http://schemas.openxmlformats.org/officeDocument/2006/relationships/package" Target="../embeddings/Documento_de_Microsoft_Word83.docx"/><Relationship Id="rId6" Type="http://schemas.openxmlformats.org/officeDocument/2006/relationships/image" Target="../media/image76.png"/><Relationship Id="rId7" Type="http://schemas.openxmlformats.org/officeDocument/2006/relationships/package" Target="../embeddings/Documento_de_Microsoft_Word84.docx"/><Relationship Id="rId8" Type="http://schemas.openxmlformats.org/officeDocument/2006/relationships/image" Target="../media/image77.png"/><Relationship Id="rId9" Type="http://schemas.openxmlformats.org/officeDocument/2006/relationships/package" Target="../embeddings/Documento_de_Microsoft_Word85.docx"/><Relationship Id="rId10" Type="http://schemas.openxmlformats.org/officeDocument/2006/relationships/image" Target="../media/image78.png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86.docx"/><Relationship Id="rId4" Type="http://schemas.openxmlformats.org/officeDocument/2006/relationships/image" Target="../media/image79.png"/><Relationship Id="rId5" Type="http://schemas.openxmlformats.org/officeDocument/2006/relationships/package" Target="../embeddings/Documento_de_Microsoft_Word87.docx"/><Relationship Id="rId6" Type="http://schemas.openxmlformats.org/officeDocument/2006/relationships/image" Target="../media/image80.png"/><Relationship Id="rId7" Type="http://schemas.openxmlformats.org/officeDocument/2006/relationships/package" Target="../embeddings/Documento_de_Microsoft_Word88.docx"/><Relationship Id="rId8" Type="http://schemas.openxmlformats.org/officeDocument/2006/relationships/image" Target="../media/image81.png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89.docx"/><Relationship Id="rId4" Type="http://schemas.openxmlformats.org/officeDocument/2006/relationships/image" Target="../media/image77.png"/><Relationship Id="rId5" Type="http://schemas.openxmlformats.org/officeDocument/2006/relationships/package" Target="../embeddings/Documento_de_Microsoft_Word90.docx"/><Relationship Id="rId6" Type="http://schemas.openxmlformats.org/officeDocument/2006/relationships/image" Target="../media/image78.png"/><Relationship Id="rId7" Type="http://schemas.openxmlformats.org/officeDocument/2006/relationships/package" Target="../embeddings/Documento_de_Microsoft_Word91.docx"/><Relationship Id="rId8" Type="http://schemas.openxmlformats.org/officeDocument/2006/relationships/image" Target="../media/image82.png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92.docx"/><Relationship Id="rId4" Type="http://schemas.openxmlformats.org/officeDocument/2006/relationships/image" Target="../media/image83.png"/><Relationship Id="rId5" Type="http://schemas.openxmlformats.org/officeDocument/2006/relationships/package" Target="../embeddings/Documento_de_Microsoft_Word93.docx"/><Relationship Id="rId6" Type="http://schemas.openxmlformats.org/officeDocument/2006/relationships/image" Target="../media/image84.png"/><Relationship Id="rId7" Type="http://schemas.openxmlformats.org/officeDocument/2006/relationships/package" Target="../embeddings/Documento_de_Microsoft_Word94.docx"/><Relationship Id="rId8" Type="http://schemas.openxmlformats.org/officeDocument/2006/relationships/image" Target="../media/image85.png"/><Relationship Id="rId9" Type="http://schemas.openxmlformats.org/officeDocument/2006/relationships/package" Target="../embeddings/Documento_de_Microsoft_Word95.docx"/><Relationship Id="rId10" Type="http://schemas.openxmlformats.org/officeDocument/2006/relationships/image" Target="../media/image86.png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96.docx"/><Relationship Id="rId4" Type="http://schemas.openxmlformats.org/officeDocument/2006/relationships/image" Target="../media/image87.png"/><Relationship Id="rId5" Type="http://schemas.openxmlformats.org/officeDocument/2006/relationships/package" Target="../embeddings/Documento_de_Microsoft_Word97.docx"/><Relationship Id="rId6" Type="http://schemas.openxmlformats.org/officeDocument/2006/relationships/image" Target="../media/image88.png"/><Relationship Id="rId7" Type="http://schemas.openxmlformats.org/officeDocument/2006/relationships/package" Target="../embeddings/Documento_de_Microsoft_Word98.docx"/><Relationship Id="rId8" Type="http://schemas.openxmlformats.org/officeDocument/2006/relationships/image" Target="../media/image89.png"/><Relationship Id="rId9" Type="http://schemas.openxmlformats.org/officeDocument/2006/relationships/package" Target="../embeddings/Documento_de_Microsoft_Word99.docx"/><Relationship Id="rId10" Type="http://schemas.openxmlformats.org/officeDocument/2006/relationships/image" Target="../media/image90.png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0.docx"/><Relationship Id="rId4" Type="http://schemas.openxmlformats.org/officeDocument/2006/relationships/image" Target="../media/image91.png"/><Relationship Id="rId5" Type="http://schemas.openxmlformats.org/officeDocument/2006/relationships/package" Target="../embeddings/Documento_de_Microsoft_Word101.docx"/><Relationship Id="rId6" Type="http://schemas.openxmlformats.org/officeDocument/2006/relationships/image" Target="../media/image92.png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2.docx"/><Relationship Id="rId4" Type="http://schemas.openxmlformats.org/officeDocument/2006/relationships/image" Target="../media/image93.png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3.docx"/><Relationship Id="rId4" Type="http://schemas.openxmlformats.org/officeDocument/2006/relationships/image" Target="../media/image94.png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4.docx"/><Relationship Id="rId4" Type="http://schemas.openxmlformats.org/officeDocument/2006/relationships/image" Target="../media/image95.png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6.docx"/><Relationship Id="rId4" Type="http://schemas.openxmlformats.org/officeDocument/2006/relationships/image" Target="../media/image8.png"/><Relationship Id="rId5" Type="http://schemas.openxmlformats.org/officeDocument/2006/relationships/package" Target="../embeddings/Documento_de_Microsoft_Word7.docx"/><Relationship Id="rId6" Type="http://schemas.openxmlformats.org/officeDocument/2006/relationships/image" Target="../media/image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5.docx"/><Relationship Id="rId4" Type="http://schemas.openxmlformats.org/officeDocument/2006/relationships/image" Target="../media/image96.png"/><Relationship Id="rId5" Type="http://schemas.openxmlformats.org/officeDocument/2006/relationships/package" Target="../embeddings/Documento_de_Microsoft_Word106.docx"/><Relationship Id="rId6" Type="http://schemas.openxmlformats.org/officeDocument/2006/relationships/image" Target="../media/image97.png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7.docx"/><Relationship Id="rId4" Type="http://schemas.openxmlformats.org/officeDocument/2006/relationships/image" Target="../media/image98.png"/><Relationship Id="rId5" Type="http://schemas.openxmlformats.org/officeDocument/2006/relationships/package" Target="../embeddings/Documento_de_Microsoft_Word108.docx"/><Relationship Id="rId6" Type="http://schemas.openxmlformats.org/officeDocument/2006/relationships/image" Target="../media/image99.png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09.docx"/><Relationship Id="rId4" Type="http://schemas.openxmlformats.org/officeDocument/2006/relationships/image" Target="../media/image100.png"/><Relationship Id="rId5" Type="http://schemas.openxmlformats.org/officeDocument/2006/relationships/package" Target="../embeddings/Documento_de_Microsoft_Word110.docx"/><Relationship Id="rId6" Type="http://schemas.openxmlformats.org/officeDocument/2006/relationships/image" Target="../media/image101.png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1.docx"/><Relationship Id="rId4" Type="http://schemas.openxmlformats.org/officeDocument/2006/relationships/image" Target="../media/image102.png"/><Relationship Id="rId5" Type="http://schemas.openxmlformats.org/officeDocument/2006/relationships/package" Target="../embeddings/Documento_de_Microsoft_Word112.docx"/><Relationship Id="rId6" Type="http://schemas.openxmlformats.org/officeDocument/2006/relationships/image" Target="../media/image103.png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3.docx"/><Relationship Id="rId4" Type="http://schemas.openxmlformats.org/officeDocument/2006/relationships/image" Target="../media/image104.png"/><Relationship Id="rId5" Type="http://schemas.openxmlformats.org/officeDocument/2006/relationships/package" Target="../embeddings/Documento_de_Microsoft_Word114.docx"/><Relationship Id="rId6" Type="http://schemas.openxmlformats.org/officeDocument/2006/relationships/image" Target="../media/image105.png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119.docx"/><Relationship Id="rId12" Type="http://schemas.openxmlformats.org/officeDocument/2006/relationships/image" Target="../media/image109.png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Documento_de_Microsoft_Word115.docx"/><Relationship Id="rId4" Type="http://schemas.openxmlformats.org/officeDocument/2006/relationships/image" Target="../media/image104.png"/><Relationship Id="rId5" Type="http://schemas.openxmlformats.org/officeDocument/2006/relationships/package" Target="../embeddings/Documento_de_Microsoft_Word116.docx"/><Relationship Id="rId6" Type="http://schemas.openxmlformats.org/officeDocument/2006/relationships/image" Target="../media/image106.png"/><Relationship Id="rId7" Type="http://schemas.openxmlformats.org/officeDocument/2006/relationships/package" Target="../embeddings/Documento_de_Microsoft_Word117.docx"/><Relationship Id="rId8" Type="http://schemas.openxmlformats.org/officeDocument/2006/relationships/image" Target="../media/image107.png"/><Relationship Id="rId9" Type="http://schemas.openxmlformats.org/officeDocument/2006/relationships/package" Target="../embeddings/Documento_de_Microsoft_Word118.docx"/><Relationship Id="rId10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0.docx"/><Relationship Id="rId4" Type="http://schemas.openxmlformats.org/officeDocument/2006/relationships/image" Target="../media/image110.png"/><Relationship Id="rId5" Type="http://schemas.openxmlformats.org/officeDocument/2006/relationships/package" Target="../embeddings/Documento_de_Microsoft_Word121.docx"/><Relationship Id="rId6" Type="http://schemas.openxmlformats.org/officeDocument/2006/relationships/image" Target="../media/image111.png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2.docx"/><Relationship Id="rId4" Type="http://schemas.openxmlformats.org/officeDocument/2006/relationships/image" Target="../media/image112.png"/><Relationship Id="rId5" Type="http://schemas.openxmlformats.org/officeDocument/2006/relationships/package" Target="../embeddings/Documento_de_Microsoft_Word123.docx"/><Relationship Id="rId6" Type="http://schemas.openxmlformats.org/officeDocument/2006/relationships/image" Target="../media/image113.png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4.docx"/><Relationship Id="rId4" Type="http://schemas.openxmlformats.org/officeDocument/2006/relationships/image" Target="../media/image114.png"/><Relationship Id="rId5" Type="http://schemas.openxmlformats.org/officeDocument/2006/relationships/package" Target="../embeddings/Documento_de_Microsoft_Word125.docx"/><Relationship Id="rId6" Type="http://schemas.openxmlformats.org/officeDocument/2006/relationships/image" Target="../media/image115.png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8.docx"/><Relationship Id="rId4" Type="http://schemas.openxmlformats.org/officeDocument/2006/relationships/image" Target="../media/image7.png"/><Relationship Id="rId5" Type="http://schemas.openxmlformats.org/officeDocument/2006/relationships/package" Target="../embeddings/Documento_de_Microsoft_Word9.docx"/><Relationship Id="rId6" Type="http://schemas.openxmlformats.org/officeDocument/2006/relationships/image" Target="../media/image10.png"/><Relationship Id="rId7" Type="http://schemas.openxmlformats.org/officeDocument/2006/relationships/package" Target="../embeddings/Documento_de_Microsoft_Word10.docx"/><Relationship Id="rId8" Type="http://schemas.openxmlformats.org/officeDocument/2006/relationships/image" Target="../media/image1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6.docx"/><Relationship Id="rId4" Type="http://schemas.openxmlformats.org/officeDocument/2006/relationships/image" Target="../media/image116.png"/><Relationship Id="rId5" Type="http://schemas.openxmlformats.org/officeDocument/2006/relationships/package" Target="../embeddings/Documento_de_Microsoft_Word127.docx"/><Relationship Id="rId6" Type="http://schemas.openxmlformats.org/officeDocument/2006/relationships/image" Target="../media/image114.png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8.docx"/><Relationship Id="rId4" Type="http://schemas.openxmlformats.org/officeDocument/2006/relationships/image" Target="../media/image117.png"/><Relationship Id="rId5" Type="http://schemas.openxmlformats.org/officeDocument/2006/relationships/package" Target="../embeddings/Documento_de_Microsoft_Word129.docx"/><Relationship Id="rId6" Type="http://schemas.openxmlformats.org/officeDocument/2006/relationships/image" Target="../media/image118.png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30.docx"/><Relationship Id="rId4" Type="http://schemas.openxmlformats.org/officeDocument/2006/relationships/image" Target="../media/image119.png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.docx"/><Relationship Id="rId4" Type="http://schemas.openxmlformats.org/officeDocument/2006/relationships/image" Target="../media/image12.png"/><Relationship Id="rId5" Type="http://schemas.openxmlformats.org/officeDocument/2006/relationships/package" Target="../embeddings/Documento_de_Microsoft_Word12.docx"/><Relationship Id="rId6" Type="http://schemas.openxmlformats.org/officeDocument/2006/relationships/image" Target="../media/image13.png"/><Relationship Id="rId7" Type="http://schemas.openxmlformats.org/officeDocument/2006/relationships/package" Target="../embeddings/Documento_de_Microsoft_Word13.docx"/><Relationship Id="rId8" Type="http://schemas.openxmlformats.org/officeDocument/2006/relationships/image" Target="../media/image1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4.docx"/><Relationship Id="rId4" Type="http://schemas.openxmlformats.org/officeDocument/2006/relationships/image" Target="../media/image15.png"/><Relationship Id="rId5" Type="http://schemas.openxmlformats.org/officeDocument/2006/relationships/package" Target="../embeddings/Documento_de_Microsoft_Word15.docx"/><Relationship Id="rId6" Type="http://schemas.openxmlformats.org/officeDocument/2006/relationships/image" Target="../media/image1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68660" y="2142407"/>
            <a:ext cx="6454487" cy="1470025"/>
          </a:xfrm>
        </p:spPr>
        <p:txBody>
          <a:bodyPr/>
          <a:lstStyle/>
          <a:p>
            <a:r>
              <a:rPr lang="es-ES" dirty="0" smtClean="0"/>
              <a:t>Lógica de Proposiciones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Facultad de Ciencias Exactas y Naturales y Agrimensura - UNNE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Lógica y Matemática Computacional</a:t>
            </a:r>
          </a:p>
          <a:p>
            <a:pPr algn="ctr"/>
            <a:r>
              <a:rPr lang="es-ES" sz="2400" dirty="0" smtClean="0"/>
              <a:t>Licenciatura en Sistemas de Información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Ing. JULIO C. ACOSTA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193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82581" y="205230"/>
            <a:ext cx="401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Disyunción excluyente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124419"/>
              </p:ext>
            </p:extLst>
          </p:nvPr>
        </p:nvGraphicFramePr>
        <p:xfrm>
          <a:off x="3274251" y="795302"/>
          <a:ext cx="8923481" cy="226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0" name="Documento" r:id="rId3" imgW="5397500" imgH="1371600" progId="Word.Document.12">
                  <p:embed/>
                </p:oleObj>
              </mc:Choice>
              <mc:Fallback>
                <p:oleObj name="Documento" r:id="rId3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4251" y="795302"/>
                        <a:ext cx="8923481" cy="2267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cto 4"/>
          <p:cNvCxnSpPr/>
          <p:nvPr/>
        </p:nvCxnSpPr>
        <p:spPr>
          <a:xfrm flipV="1">
            <a:off x="6633263" y="1257100"/>
            <a:ext cx="2168131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76975" y="808123"/>
            <a:ext cx="6607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Solo una de las proposiciones debe ser verdadera para que el valor de verdad sea verdadero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36196" y="1731707"/>
            <a:ext cx="4862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θ</a:t>
            </a:r>
            <a:r>
              <a:rPr lang="es-ES" sz="2400" dirty="0" smtClean="0"/>
              <a:t>: vamos a pescar </a:t>
            </a:r>
          </a:p>
          <a:p>
            <a:endParaRPr lang="es-ES" sz="2400" dirty="0"/>
          </a:p>
          <a:p>
            <a:r>
              <a:rPr lang="es-ES" sz="2400" dirty="0" err="1" smtClean="0"/>
              <a:t>ϕ</a:t>
            </a:r>
            <a:r>
              <a:rPr lang="es-ES" sz="2400" dirty="0" smtClean="0"/>
              <a:t>: vamos a bailar</a:t>
            </a:r>
          </a:p>
          <a:p>
            <a:endParaRPr lang="es-ES" sz="2400" dirty="0"/>
          </a:p>
          <a:p>
            <a:r>
              <a:rPr lang="es-ES" sz="2400" dirty="0" smtClean="0"/>
              <a:t>O vamos </a:t>
            </a:r>
            <a:r>
              <a:rPr lang="es-ES" sz="2400" dirty="0"/>
              <a:t>a pescar o</a:t>
            </a:r>
            <a:r>
              <a:rPr lang="es-ES" sz="2400" dirty="0" smtClean="0"/>
              <a:t> </a:t>
            </a:r>
            <a:r>
              <a:rPr lang="es-ES" sz="2400" dirty="0"/>
              <a:t>vamos a </a:t>
            </a:r>
            <a:r>
              <a:rPr lang="es-ES" sz="2400" dirty="0" smtClean="0"/>
              <a:t>bailar</a:t>
            </a:r>
            <a:endParaRPr lang="es-ES" sz="24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603105"/>
              </p:ext>
            </p:extLst>
          </p:nvPr>
        </p:nvGraphicFramePr>
        <p:xfrm>
          <a:off x="3251725" y="3772407"/>
          <a:ext cx="7128303" cy="385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1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1725" y="3772407"/>
                        <a:ext cx="7128303" cy="385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814616"/>
              </p:ext>
            </p:extLst>
          </p:nvPr>
        </p:nvGraphicFramePr>
        <p:xfrm>
          <a:off x="250785" y="4526631"/>
          <a:ext cx="8922866" cy="1887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2" name="Documento" r:id="rId7" imgW="6845300" imgH="1447800" progId="Word.Document.12">
                  <p:embed/>
                </p:oleObj>
              </mc:Choice>
              <mc:Fallback>
                <p:oleObj name="Documento" r:id="rId7" imgW="68453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785" y="4526631"/>
                        <a:ext cx="8922866" cy="1887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10"/>
          <p:cNvCxnSpPr/>
          <p:nvPr/>
        </p:nvCxnSpPr>
        <p:spPr>
          <a:xfrm flipH="1">
            <a:off x="199469" y="4938659"/>
            <a:ext cx="8870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>
            <a:off x="2565837" y="4630794"/>
            <a:ext cx="12829" cy="1783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4334691" y="4667742"/>
            <a:ext cx="12829" cy="1783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6105093" y="4654914"/>
            <a:ext cx="12829" cy="1783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85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742778"/>
              </p:ext>
            </p:extLst>
          </p:nvPr>
        </p:nvGraphicFramePr>
        <p:xfrm>
          <a:off x="2386132" y="4346663"/>
          <a:ext cx="9241749" cy="2169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7" name="Documento" r:id="rId3" imgW="5842000" imgH="1371600" progId="Word.Document.12">
                  <p:embed/>
                </p:oleObj>
              </mc:Choice>
              <mc:Fallback>
                <p:oleObj name="Documento" r:id="rId3" imgW="58420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6132" y="4346663"/>
                        <a:ext cx="9241749" cy="2169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949361" y="230892"/>
            <a:ext cx="322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Implicación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869020"/>
              </p:ext>
            </p:extLst>
          </p:nvPr>
        </p:nvGraphicFramePr>
        <p:xfrm>
          <a:off x="2309158" y="692557"/>
          <a:ext cx="9494447" cy="2229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8" name="Documento" r:id="rId5" imgW="5842000" imgH="1371600" progId="Word.Document.12">
                  <p:embed/>
                </p:oleObj>
              </mc:Choice>
              <mc:Fallback>
                <p:oleObj name="Documento" r:id="rId5" imgW="58420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9158" y="692557"/>
                        <a:ext cx="9494447" cy="2229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20730" y="962064"/>
            <a:ext cx="6286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θ</a:t>
            </a:r>
            <a:r>
              <a:rPr lang="es-ES" sz="2400" dirty="0" smtClean="0"/>
              <a:t>: Juan es correntino</a:t>
            </a:r>
          </a:p>
          <a:p>
            <a:endParaRPr lang="es-ES" sz="2400" dirty="0"/>
          </a:p>
          <a:p>
            <a:r>
              <a:rPr lang="es-ES" sz="2400" dirty="0" err="1" smtClean="0"/>
              <a:t>ϕ</a:t>
            </a:r>
            <a:r>
              <a:rPr lang="es-ES" sz="2400" dirty="0" smtClean="0"/>
              <a:t>: Juan es argentino</a:t>
            </a:r>
          </a:p>
          <a:p>
            <a:endParaRPr lang="es-ES" sz="2400" dirty="0"/>
          </a:p>
          <a:p>
            <a:r>
              <a:rPr lang="es-ES" sz="2400" dirty="0" smtClean="0"/>
              <a:t>Si Juan es correntino, Juan es argentino</a:t>
            </a:r>
          </a:p>
          <a:p>
            <a:endParaRPr lang="es-ES" sz="2400" dirty="0"/>
          </a:p>
          <a:p>
            <a:r>
              <a:rPr lang="es-ES" sz="2400" dirty="0" smtClean="0"/>
              <a:t>Juan es correntino entonces Juan es argentino </a:t>
            </a:r>
            <a:endParaRPr lang="es-ES" sz="2400" dirty="0"/>
          </a:p>
        </p:txBody>
      </p:sp>
      <p:cxnSp>
        <p:nvCxnSpPr>
          <p:cNvPr id="7" name="Conector recto 6"/>
          <p:cNvCxnSpPr/>
          <p:nvPr/>
        </p:nvCxnSpPr>
        <p:spPr>
          <a:xfrm flipH="1">
            <a:off x="5708986" y="1154485"/>
            <a:ext cx="26299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68841"/>
              </p:ext>
            </p:extLst>
          </p:nvPr>
        </p:nvGraphicFramePr>
        <p:xfrm>
          <a:off x="-2219021" y="3880374"/>
          <a:ext cx="9626180" cy="48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9" name="Documento" r:id="rId7" imgW="5842000" imgH="292100" progId="Word.Document.12">
                  <p:embed/>
                </p:oleObj>
              </mc:Choice>
              <mc:Fallback>
                <p:oleObj name="Documento" r:id="rId7" imgW="5842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19021" y="3880374"/>
                        <a:ext cx="9626180" cy="481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ector recto 11"/>
          <p:cNvCxnSpPr/>
          <p:nvPr/>
        </p:nvCxnSpPr>
        <p:spPr>
          <a:xfrm flipH="1">
            <a:off x="4862259" y="4784725"/>
            <a:ext cx="3823097" cy="25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7286976" y="4438651"/>
            <a:ext cx="0" cy="2064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024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358233"/>
              </p:ext>
            </p:extLst>
          </p:nvPr>
        </p:nvGraphicFramePr>
        <p:xfrm>
          <a:off x="-877913" y="646192"/>
          <a:ext cx="10459394" cy="168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4" name="Documento" r:id="rId3" imgW="8890000" imgH="1435100" progId="Word.Document.12">
                  <p:embed/>
                </p:oleObj>
              </mc:Choice>
              <mc:Fallback>
                <p:oleObj name="Documento" r:id="rId3" imgW="8890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77913" y="646192"/>
                        <a:ext cx="10459394" cy="168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cto 3"/>
          <p:cNvCxnSpPr/>
          <p:nvPr/>
        </p:nvCxnSpPr>
        <p:spPr>
          <a:xfrm flipH="1">
            <a:off x="230925" y="1039042"/>
            <a:ext cx="83133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668470" y="2360293"/>
            <a:ext cx="93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Directa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3988309" y="2358757"/>
            <a:ext cx="109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Recíproca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282490" y="2357221"/>
            <a:ext cx="109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Contraria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6773809" y="2347465"/>
            <a:ext cx="173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Contrarecíproca</a:t>
            </a:r>
            <a:endParaRPr lang="es-ES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036706"/>
              </p:ext>
            </p:extLst>
          </p:nvPr>
        </p:nvGraphicFramePr>
        <p:xfrm>
          <a:off x="901635" y="3105364"/>
          <a:ext cx="8890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5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635" y="3105364"/>
                        <a:ext cx="88900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errar llave 11"/>
          <p:cNvSpPr/>
          <p:nvPr/>
        </p:nvSpPr>
        <p:spPr>
          <a:xfrm>
            <a:off x="4939237" y="2424433"/>
            <a:ext cx="461850" cy="985859"/>
          </a:xfrm>
          <a:prstGeom prst="rightBrace">
            <a:avLst>
              <a:gd name="adj1" fmla="val 22220"/>
              <a:gd name="adj2" fmla="val 50000"/>
            </a:avLst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brir llave 12"/>
          <p:cNvSpPr/>
          <p:nvPr/>
        </p:nvSpPr>
        <p:spPr>
          <a:xfrm>
            <a:off x="4974593" y="1718905"/>
            <a:ext cx="541959" cy="4233135"/>
          </a:xfrm>
          <a:prstGeom prst="leftBrace">
            <a:avLst>
              <a:gd name="adj1" fmla="val 8333"/>
              <a:gd name="adj2" fmla="val 48439"/>
            </a:avLst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498365"/>
              </p:ext>
            </p:extLst>
          </p:nvPr>
        </p:nvGraphicFramePr>
        <p:xfrm>
          <a:off x="1414195" y="4219372"/>
          <a:ext cx="8076423" cy="437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6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14195" y="4219372"/>
                        <a:ext cx="8076423" cy="437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10"/>
          <p:cNvCxnSpPr/>
          <p:nvPr/>
        </p:nvCxnSpPr>
        <p:spPr>
          <a:xfrm>
            <a:off x="1860231" y="744006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577107" y="768126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794314" y="792246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5050008" y="790710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6664914" y="776346"/>
            <a:ext cx="0" cy="1462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Marcador de número de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12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179240"/>
              </p:ext>
            </p:extLst>
          </p:nvPr>
        </p:nvGraphicFramePr>
        <p:xfrm>
          <a:off x="2980692" y="1013254"/>
          <a:ext cx="8178169" cy="207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3" name="Documento" r:id="rId3" imgW="5397500" imgH="1371600" progId="Word.Document.12">
                  <p:embed/>
                </p:oleObj>
              </mc:Choice>
              <mc:Fallback>
                <p:oleObj name="Documento" r:id="rId3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0692" y="1013254"/>
                        <a:ext cx="8178169" cy="2078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679947" y="551590"/>
            <a:ext cx="481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Doble implicación </a:t>
            </a:r>
            <a:endParaRPr lang="es-ES" sz="24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679947" y="1218624"/>
            <a:ext cx="372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 </a:t>
            </a:r>
            <a:r>
              <a:rPr lang="es-ES_tradnl" sz="2000" dirty="0" err="1" smtClean="0"/>
              <a:t>θ</a:t>
            </a:r>
            <a:r>
              <a:rPr lang="es-ES_tradnl" sz="2000" dirty="0" smtClean="0"/>
              <a:t> :  2n + 1 es un número impar si n es cualquier número entero </a:t>
            </a:r>
            <a:endParaRPr lang="es-ES" sz="2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27083" y="2192016"/>
            <a:ext cx="372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 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ϕ</a:t>
            </a:r>
            <a:r>
              <a:rPr lang="es-ES_tradnl" sz="2000" dirty="0" smtClean="0"/>
              <a:t> :  2n es un número par si n es   </a:t>
            </a:r>
          </a:p>
          <a:p>
            <a:r>
              <a:rPr lang="es-ES_tradnl" sz="2000" dirty="0"/>
              <a:t> </a:t>
            </a:r>
            <a:r>
              <a:rPr lang="es-ES_tradnl" sz="2000" dirty="0" smtClean="0"/>
              <a:t>       cualquier número entero </a:t>
            </a:r>
            <a:endParaRPr lang="es-ES" sz="2000" dirty="0"/>
          </a:p>
        </p:txBody>
      </p:sp>
      <p:cxnSp>
        <p:nvCxnSpPr>
          <p:cNvPr id="7" name="Conector recto 6"/>
          <p:cNvCxnSpPr/>
          <p:nvPr/>
        </p:nvCxnSpPr>
        <p:spPr>
          <a:xfrm flipH="1">
            <a:off x="5888595" y="1423873"/>
            <a:ext cx="23605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241555"/>
              </p:ext>
            </p:extLst>
          </p:nvPr>
        </p:nvGraphicFramePr>
        <p:xfrm>
          <a:off x="121907" y="3769415"/>
          <a:ext cx="8790975" cy="223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4" name="Documento" r:id="rId5" imgW="5397500" imgH="1371600" progId="Word.Document.12">
                  <p:embed/>
                </p:oleObj>
              </mc:Choice>
              <mc:Fallback>
                <p:oleObj name="Documento" r:id="rId5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907" y="3769415"/>
                        <a:ext cx="8790975" cy="223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ector recto 9"/>
          <p:cNvCxnSpPr/>
          <p:nvPr/>
        </p:nvCxnSpPr>
        <p:spPr>
          <a:xfrm flipH="1">
            <a:off x="627083" y="4245963"/>
            <a:ext cx="77375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H="1">
            <a:off x="3181637" y="3835477"/>
            <a:ext cx="12830" cy="2283328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>
            <a:off x="4796543" y="3859597"/>
            <a:ext cx="12830" cy="2283328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9912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14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77800"/>
            <a:ext cx="5715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239" y="338674"/>
            <a:ext cx="46324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1.3. </a:t>
            </a:r>
            <a:r>
              <a:rPr lang="es-ES" sz="3200" u="sng" dirty="0" smtClean="0"/>
              <a:t>INTERPRETACION</a:t>
            </a:r>
            <a:endParaRPr lang="es-ES" sz="3200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266095" y="1185336"/>
            <a:ext cx="866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La </a:t>
            </a:r>
            <a:r>
              <a:rPr lang="es-ES" sz="2400" b="1" i="1" dirty="0" smtClean="0"/>
              <a:t>interpretación</a:t>
            </a:r>
            <a:r>
              <a:rPr lang="es-ES" sz="2400" dirty="0" smtClean="0"/>
              <a:t> define qué fórmulas del lenguaje de proposiciones son verdaderas y cuales falsas.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14479" y="2370663"/>
            <a:ext cx="8394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Los valores de verdad son dos: falso o verdadero, y pueden ser indicados con: </a:t>
            </a:r>
            <a:r>
              <a:rPr lang="es-ES" sz="2400" b="1" dirty="0" smtClean="0"/>
              <a:t>0</a:t>
            </a:r>
            <a:r>
              <a:rPr lang="es-ES" sz="2400" dirty="0" smtClean="0"/>
              <a:t> o </a:t>
            </a:r>
            <a:r>
              <a:rPr lang="es-ES" sz="2400" b="1" dirty="0" smtClean="0"/>
              <a:t>1</a:t>
            </a:r>
            <a:r>
              <a:rPr lang="es-ES" sz="2400" dirty="0" smtClean="0"/>
              <a:t>; </a:t>
            </a:r>
            <a:r>
              <a:rPr lang="es-ES" sz="2400" b="1" dirty="0" smtClean="0"/>
              <a:t>off</a:t>
            </a:r>
            <a:r>
              <a:rPr lang="es-ES" sz="2400" dirty="0" smtClean="0"/>
              <a:t> u </a:t>
            </a:r>
            <a:r>
              <a:rPr lang="es-ES" sz="2400" b="1" dirty="0" err="1" smtClean="0"/>
              <a:t>on</a:t>
            </a:r>
            <a:r>
              <a:rPr lang="es-ES" sz="2400" dirty="0" smtClean="0"/>
              <a:t>; </a:t>
            </a:r>
            <a:r>
              <a:rPr lang="es-ES" sz="2400" b="1" dirty="0"/>
              <a:t>F</a:t>
            </a:r>
            <a:r>
              <a:rPr lang="es-ES" sz="2400" dirty="0" smtClean="0"/>
              <a:t> o </a:t>
            </a:r>
            <a:r>
              <a:rPr lang="es-ES" sz="2400" b="1" dirty="0" smtClean="0"/>
              <a:t>V</a:t>
            </a:r>
            <a:r>
              <a:rPr lang="es-ES" sz="2400" dirty="0" smtClean="0"/>
              <a:t>; </a:t>
            </a:r>
            <a:r>
              <a:rPr lang="es-ES" sz="2400" b="1" dirty="0" smtClean="0"/>
              <a:t>F</a:t>
            </a:r>
            <a:r>
              <a:rPr lang="es-ES" sz="2400" dirty="0" smtClean="0"/>
              <a:t> o </a:t>
            </a:r>
            <a:r>
              <a:rPr lang="es-ES" sz="2400" b="1" dirty="0" smtClean="0"/>
              <a:t>T</a:t>
            </a:r>
            <a:r>
              <a:rPr lang="es-ES" sz="2400" dirty="0" smtClean="0"/>
              <a:t> respectivamente 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35434" y="3568092"/>
            <a:ext cx="3906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Definición: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35434" y="4100281"/>
            <a:ext cx="774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i="1" dirty="0" smtClean="0"/>
              <a:t>Var</a:t>
            </a:r>
            <a:r>
              <a:rPr lang="es-ES" sz="2400" dirty="0" smtClean="0"/>
              <a:t> el conjunto de átomos del lenguaje L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35435" y="4971130"/>
            <a:ext cx="812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</a:t>
            </a:r>
            <a:r>
              <a:rPr lang="es-ES" sz="2400" i="1" dirty="0" smtClean="0"/>
              <a:t>interpretación</a:t>
            </a:r>
            <a:r>
              <a:rPr lang="es-ES" sz="2400" dirty="0" smtClean="0"/>
              <a:t> es una función de </a:t>
            </a:r>
            <a:r>
              <a:rPr lang="es-ES" sz="2400" i="1" dirty="0" smtClean="0"/>
              <a:t>Var</a:t>
            </a:r>
            <a:r>
              <a:rPr lang="es-ES" sz="2400" dirty="0" smtClean="0"/>
              <a:t> </a:t>
            </a:r>
            <a:r>
              <a:rPr lang="es-ES" sz="2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s-ES" sz="2400" dirty="0" smtClean="0"/>
              <a:t> {0,1},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que asigna a cada elemento de </a:t>
            </a:r>
            <a:r>
              <a:rPr lang="es-ES" sz="2400" i="1" dirty="0" smtClean="0"/>
              <a:t>Var</a:t>
            </a:r>
            <a:r>
              <a:rPr lang="es-ES" sz="2400" dirty="0" smtClean="0"/>
              <a:t> un 0 o un 1</a:t>
            </a:r>
            <a:endParaRPr lang="es-ES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42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59625" y="266102"/>
            <a:ext cx="143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459624" y="870864"/>
            <a:ext cx="7946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i="1" dirty="0" smtClean="0"/>
              <a:t>Var = </a:t>
            </a:r>
            <a:r>
              <a:rPr lang="es-ES" sz="2400" dirty="0" smtClean="0"/>
              <a:t>{ </a:t>
            </a:r>
            <a:r>
              <a:rPr lang="es-ES" sz="2400" i="1" dirty="0" smtClean="0"/>
              <a:t>p, q, r </a:t>
            </a:r>
            <a:r>
              <a:rPr lang="es-ES" sz="2400" dirty="0" smtClean="0"/>
              <a:t>}</a:t>
            </a:r>
            <a:r>
              <a:rPr lang="es-ES" sz="2400" i="1" dirty="0" smtClean="0"/>
              <a:t> </a:t>
            </a:r>
            <a:r>
              <a:rPr lang="es-ES" sz="2400" dirty="0" smtClean="0"/>
              <a:t>; una interpretación </a:t>
            </a:r>
            <a:r>
              <a:rPr lang="es-ES" sz="2400" i="1" dirty="0" smtClean="0"/>
              <a:t>I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, puede estar dada por:  </a:t>
            </a:r>
            <a:r>
              <a:rPr lang="es-ES" sz="2400" i="1" dirty="0" smtClean="0"/>
              <a:t>I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 = { </a:t>
            </a:r>
            <a:r>
              <a:rPr lang="es-ES" sz="2400" i="1" dirty="0" smtClean="0"/>
              <a:t>p 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47529" y="1911060"/>
            <a:ext cx="8273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Significa que la imagen de </a:t>
            </a:r>
            <a:r>
              <a:rPr lang="es-ES" sz="2400" i="1" dirty="0" smtClean="0"/>
              <a:t>p</a:t>
            </a:r>
            <a:r>
              <a:rPr lang="es-ES" sz="2400" dirty="0" smtClean="0"/>
              <a:t> es 1, mientras los restantes átomos (elementos) de   </a:t>
            </a:r>
            <a:r>
              <a:rPr lang="es-ES" sz="2400" i="1" dirty="0" smtClean="0"/>
              <a:t>Var</a:t>
            </a:r>
            <a:r>
              <a:rPr lang="es-ES" sz="2400" dirty="0" smtClean="0"/>
              <a:t>   tienen como imagen 0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42694" y="2910110"/>
            <a:ext cx="8273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</a:t>
            </a:r>
            <a:r>
              <a:rPr lang="es-ES" sz="2400" i="1" dirty="0" smtClean="0"/>
              <a:t>I</a:t>
            </a:r>
            <a:r>
              <a:rPr lang="es-ES" sz="2400" baseline="-25000" dirty="0" smtClean="0"/>
              <a:t>2 </a:t>
            </a:r>
            <a:r>
              <a:rPr lang="es-ES" sz="2400" dirty="0" smtClean="0"/>
              <a:t>= { </a:t>
            </a:r>
            <a:r>
              <a:rPr lang="es-ES" sz="2400" i="1" dirty="0" smtClean="0"/>
              <a:t>q</a:t>
            </a:r>
            <a:r>
              <a:rPr lang="es-ES" sz="2400" dirty="0" smtClean="0"/>
              <a:t>, </a:t>
            </a:r>
            <a:r>
              <a:rPr lang="es-ES" sz="2400" i="1" dirty="0" smtClean="0"/>
              <a:t>r</a:t>
            </a:r>
            <a:r>
              <a:rPr lang="es-ES" sz="2400" dirty="0" smtClean="0"/>
              <a:t> } significa que la imagen de </a:t>
            </a:r>
            <a:r>
              <a:rPr lang="es-ES" sz="2400" i="1" dirty="0"/>
              <a:t>q</a:t>
            </a:r>
            <a:r>
              <a:rPr lang="es-ES" sz="2400" dirty="0" smtClean="0"/>
              <a:t> es 1 y la de </a:t>
            </a:r>
            <a:r>
              <a:rPr lang="es-ES" sz="2400" i="1" dirty="0" smtClean="0"/>
              <a:t>r</a:t>
            </a:r>
            <a:r>
              <a:rPr lang="es-ES" sz="2400" dirty="0" smtClean="0"/>
              <a:t> es 1 también, mientras la de </a:t>
            </a:r>
            <a:r>
              <a:rPr lang="es-ES" sz="2400" i="1" dirty="0" smtClean="0"/>
              <a:t>p</a:t>
            </a:r>
            <a:r>
              <a:rPr lang="es-ES" sz="2400" dirty="0" smtClean="0"/>
              <a:t> es 0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62049" y="3825772"/>
            <a:ext cx="827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</a:t>
            </a:r>
            <a:r>
              <a:rPr lang="es-ES" sz="2400" i="1" dirty="0" smtClean="0"/>
              <a:t>I</a:t>
            </a:r>
            <a:r>
              <a:rPr lang="es-ES" sz="2400" baseline="-25000" dirty="0"/>
              <a:t>3</a:t>
            </a:r>
            <a:r>
              <a:rPr lang="es-ES" sz="2400" baseline="-25000" dirty="0" smtClean="0"/>
              <a:t> </a:t>
            </a:r>
            <a:r>
              <a:rPr lang="es-ES" sz="2400" dirty="0" smtClean="0"/>
              <a:t>= { </a:t>
            </a:r>
            <a:r>
              <a:rPr lang="es-ES" sz="2400" i="1" dirty="0" smtClean="0"/>
              <a:t>p</a:t>
            </a:r>
            <a:r>
              <a:rPr lang="es-ES" sz="2400" dirty="0" smtClean="0"/>
              <a:t>, </a:t>
            </a:r>
            <a:r>
              <a:rPr lang="es-ES" sz="2400" i="1" dirty="0" smtClean="0"/>
              <a:t>q</a:t>
            </a:r>
            <a:r>
              <a:rPr lang="es-ES" sz="2400" dirty="0" smtClean="0"/>
              <a:t>, </a:t>
            </a:r>
            <a:r>
              <a:rPr lang="es-ES" sz="2400" i="1" dirty="0" smtClean="0"/>
              <a:t>r</a:t>
            </a:r>
            <a:r>
              <a:rPr lang="es-ES" sz="2400" dirty="0" smtClean="0"/>
              <a:t> } significa que la imagen de </a:t>
            </a:r>
            <a:r>
              <a:rPr lang="es-ES" sz="2400" i="1" dirty="0" smtClean="0"/>
              <a:t>p</a:t>
            </a:r>
            <a:r>
              <a:rPr lang="es-ES" sz="2400" dirty="0" smtClean="0"/>
              <a:t>,</a:t>
            </a:r>
            <a:r>
              <a:rPr lang="es-ES" sz="2400" i="1" dirty="0" smtClean="0"/>
              <a:t> q y</a:t>
            </a:r>
            <a:r>
              <a:rPr lang="es-ES" sz="2400" dirty="0" smtClean="0"/>
              <a:t> </a:t>
            </a:r>
            <a:r>
              <a:rPr lang="es-ES" sz="2400" i="1" dirty="0" smtClean="0"/>
              <a:t>r</a:t>
            </a:r>
            <a:r>
              <a:rPr lang="es-ES" sz="2400" dirty="0" smtClean="0"/>
              <a:t> es 1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419477"/>
              </p:ext>
            </p:extLst>
          </p:nvPr>
        </p:nvGraphicFramePr>
        <p:xfrm>
          <a:off x="373743" y="4470065"/>
          <a:ext cx="8130697" cy="18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" name="Documento" r:id="rId3" imgW="5397500" imgH="1231900" progId="Word.Document.12">
                  <p:embed/>
                </p:oleObj>
              </mc:Choice>
              <mc:Fallback>
                <p:oleObj name="Documento" r:id="rId3" imgW="5397500" imgH="1231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743" y="4470065"/>
                        <a:ext cx="8130697" cy="18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cto 8"/>
          <p:cNvCxnSpPr/>
          <p:nvPr/>
        </p:nvCxnSpPr>
        <p:spPr>
          <a:xfrm flipH="1">
            <a:off x="2697238" y="4959052"/>
            <a:ext cx="37253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5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8006" y="447528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Definición: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08006" y="1076483"/>
            <a:ext cx="5950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- Sea        </a:t>
            </a:r>
            <a:r>
              <a:rPr lang="es-ES" sz="2400" i="1" dirty="0" smtClean="0"/>
              <a:t>I            </a:t>
            </a:r>
            <a:r>
              <a:rPr lang="es-ES" sz="2400" dirty="0" smtClean="0"/>
              <a:t>una </a:t>
            </a:r>
            <a:r>
              <a:rPr lang="es-ES" sz="2400" i="1" dirty="0" smtClean="0"/>
              <a:t>interpretación</a:t>
            </a:r>
            <a:r>
              <a:rPr lang="es-ES" sz="2400" dirty="0" smtClean="0"/>
              <a:t>. </a:t>
            </a:r>
          </a:p>
          <a:p>
            <a:r>
              <a:rPr lang="es-ES" sz="2400" dirty="0" smtClean="0"/>
              <a:t>- Sea   </a:t>
            </a:r>
            <a:r>
              <a:rPr lang="es-ES" sz="2400" i="1" dirty="0" err="1" smtClean="0"/>
              <a:t>Form</a:t>
            </a:r>
            <a:r>
              <a:rPr lang="es-ES" sz="2400" dirty="0" smtClean="0"/>
              <a:t>         el conjunto de fórmulas de </a:t>
            </a:r>
            <a:r>
              <a:rPr lang="es-ES" sz="2400" i="1" dirty="0" smtClean="0"/>
              <a:t>L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59623" y="2165046"/>
            <a:ext cx="8273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</a:t>
            </a:r>
            <a:r>
              <a:rPr lang="es-ES" sz="2400" b="1" i="1" dirty="0" smtClean="0"/>
              <a:t>valuación</a:t>
            </a:r>
            <a:r>
              <a:rPr lang="es-ES" sz="2400" dirty="0" smtClean="0"/>
              <a:t> bajo una </a:t>
            </a:r>
            <a:r>
              <a:rPr lang="es-ES" sz="2400" i="1" dirty="0" smtClean="0"/>
              <a:t>interpretación</a:t>
            </a:r>
            <a:r>
              <a:rPr lang="es-ES" sz="2400" dirty="0" smtClean="0"/>
              <a:t> </a:t>
            </a:r>
            <a:r>
              <a:rPr lang="es-ES" sz="2400" i="1" dirty="0" smtClean="0"/>
              <a:t>I</a:t>
            </a:r>
            <a:r>
              <a:rPr lang="es-ES" sz="2400" dirty="0" smtClean="0"/>
              <a:t>, es cualquier función </a:t>
            </a:r>
          </a:p>
          <a:p>
            <a:r>
              <a:rPr lang="es-ES" sz="2400" dirty="0" err="1" smtClean="0"/>
              <a:t>v</a:t>
            </a:r>
            <a:r>
              <a:rPr lang="es-ES" sz="2400" i="1" baseline="-25000" dirty="0" err="1" smtClean="0"/>
              <a:t>I</a:t>
            </a:r>
            <a:r>
              <a:rPr lang="es-ES" sz="2400" baseline="-25000" dirty="0" smtClean="0"/>
              <a:t> </a:t>
            </a:r>
            <a:r>
              <a:rPr lang="es-ES" sz="2400" dirty="0" smtClean="0"/>
              <a:t>de </a:t>
            </a:r>
            <a:r>
              <a:rPr lang="es-ES" sz="2400" dirty="0" err="1" smtClean="0"/>
              <a:t>Form</a:t>
            </a:r>
            <a:r>
              <a:rPr lang="es-ES" sz="2400" dirty="0" smtClean="0"/>
              <a:t> en {0,1}, que satisface las siguientes reglas: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08007" y="3410850"/>
            <a:ext cx="8539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v.1)    </a:t>
            </a:r>
            <a:r>
              <a:rPr lang="es-ES" sz="2400" dirty="0" err="1" smtClean="0"/>
              <a:t>v</a:t>
            </a:r>
            <a:r>
              <a:rPr lang="es-ES" sz="2400" i="1" baseline="-25000" dirty="0" err="1" smtClean="0"/>
              <a:t>I</a:t>
            </a:r>
            <a:r>
              <a:rPr lang="es-ES" sz="2400" dirty="0" smtClean="0"/>
              <a:t>(</a:t>
            </a:r>
            <a:r>
              <a:rPr lang="es-ES" sz="2400" i="1" dirty="0" err="1" smtClean="0"/>
              <a:t>p</a:t>
            </a:r>
            <a:r>
              <a:rPr lang="es-ES" sz="2400" baseline="-25000" dirty="0" err="1" smtClean="0"/>
              <a:t>n</a:t>
            </a:r>
            <a:r>
              <a:rPr lang="es-ES" sz="2400" dirty="0" smtClean="0"/>
              <a:t>) = </a:t>
            </a:r>
            <a:r>
              <a:rPr lang="es-ES" sz="2400" i="1" dirty="0" smtClean="0"/>
              <a:t>I</a:t>
            </a:r>
            <a:r>
              <a:rPr lang="es-ES" sz="2400" dirty="0" smtClean="0"/>
              <a:t>(</a:t>
            </a:r>
            <a:r>
              <a:rPr lang="es-ES" sz="2400" i="1" dirty="0" err="1" smtClean="0"/>
              <a:t>p</a:t>
            </a:r>
            <a:r>
              <a:rPr lang="es-ES" sz="2400" baseline="-25000" dirty="0" err="1" smtClean="0"/>
              <a:t>n</a:t>
            </a:r>
            <a:r>
              <a:rPr lang="es-ES" sz="2400" dirty="0" smtClean="0"/>
              <a:t>) para cada variable proposicional.</a:t>
            </a:r>
          </a:p>
          <a:p>
            <a:endParaRPr lang="es-ES" sz="2400" dirty="0" smtClean="0"/>
          </a:p>
          <a:p>
            <a:r>
              <a:rPr lang="es-ES" sz="2400" dirty="0"/>
              <a:t> </a:t>
            </a:r>
            <a:r>
              <a:rPr lang="es-ES" sz="2400" dirty="0" smtClean="0"/>
              <a:t>          Cuando la fórmula es una variable proposicional, su </a:t>
            </a:r>
            <a:r>
              <a:rPr lang="es-ES" sz="2400" i="1" dirty="0" smtClean="0"/>
              <a:t>    </a:t>
            </a:r>
          </a:p>
          <a:p>
            <a:r>
              <a:rPr lang="es-ES" sz="2400" i="1" dirty="0"/>
              <a:t> </a:t>
            </a:r>
            <a:r>
              <a:rPr lang="es-ES" sz="2400" i="1" dirty="0" smtClean="0"/>
              <a:t>           valuación</a:t>
            </a:r>
            <a:r>
              <a:rPr lang="es-ES" sz="2400" dirty="0" smtClean="0"/>
              <a:t> coincide con la asignación que le hace su    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interpretación.</a:t>
            </a:r>
            <a:endParaRPr lang="es-ES" sz="24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00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8669" y="374955"/>
            <a:ext cx="8394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v.2)     Si   </a:t>
            </a:r>
            <a:r>
              <a:rPr lang="es-ES" sz="2400" dirty="0" err="1" smtClean="0"/>
              <a:t>ϕ</a:t>
            </a:r>
            <a:r>
              <a:rPr lang="es-ES" sz="2400" dirty="0" smtClean="0"/>
              <a:t> y  </a:t>
            </a:r>
            <a:r>
              <a:rPr lang="es-ES" sz="2400" dirty="0" err="1" smtClean="0"/>
              <a:t>ρ</a:t>
            </a:r>
            <a:r>
              <a:rPr lang="es-ES" sz="2400" dirty="0" smtClean="0"/>
              <a:t>  son </a:t>
            </a:r>
            <a:r>
              <a:rPr lang="es-ES" sz="2400" dirty="0" err="1" smtClean="0"/>
              <a:t>fbf</a:t>
            </a:r>
            <a:r>
              <a:rPr lang="es-ES" sz="2400" dirty="0" smtClean="0"/>
              <a:t> arbitrarias, se define </a:t>
            </a:r>
            <a:r>
              <a:rPr lang="es-ES" sz="2400" dirty="0" err="1" smtClean="0"/>
              <a:t>θ</a:t>
            </a:r>
            <a:r>
              <a:rPr lang="es-ES" sz="2400" dirty="0" smtClean="0"/>
              <a:t>  según la siguiente 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tabla: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367139"/>
              </p:ext>
            </p:extLst>
          </p:nvPr>
        </p:nvGraphicFramePr>
        <p:xfrm>
          <a:off x="-213873" y="1307523"/>
          <a:ext cx="9690483" cy="152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0" name="Documento" r:id="rId3" imgW="8890000" imgH="1397000" progId="Word.Document.12">
                  <p:embed/>
                </p:oleObj>
              </mc:Choice>
              <mc:Fallback>
                <p:oleObj name="Documento" r:id="rId3" imgW="8890000" imgH="1397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3873" y="1307523"/>
                        <a:ext cx="9690483" cy="152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749911" y="3035915"/>
            <a:ext cx="1911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37810" y="515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508000" y="3616484"/>
            <a:ext cx="814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i="1" dirty="0" smtClean="0"/>
              <a:t>Var</a:t>
            </a:r>
            <a:r>
              <a:rPr lang="es-ES" sz="2400" dirty="0" smtClean="0"/>
              <a:t> = { </a:t>
            </a:r>
            <a:r>
              <a:rPr lang="es-ES" sz="2400" i="1" dirty="0" smtClean="0"/>
              <a:t>p</a:t>
            </a:r>
            <a:r>
              <a:rPr lang="es-ES" sz="2400" dirty="0" smtClean="0"/>
              <a:t>, </a:t>
            </a:r>
            <a:r>
              <a:rPr lang="es-ES" sz="2400" i="1" dirty="0" smtClean="0"/>
              <a:t>q</a:t>
            </a:r>
            <a:r>
              <a:rPr lang="es-ES" sz="2400" dirty="0" smtClean="0"/>
              <a:t>, </a:t>
            </a:r>
            <a:r>
              <a:rPr lang="es-ES" sz="2400" i="1" dirty="0" smtClean="0"/>
              <a:t>r </a:t>
            </a:r>
            <a:r>
              <a:rPr lang="es-ES" sz="2400" dirty="0" smtClean="0"/>
              <a:t>}    y    </a:t>
            </a:r>
            <a:r>
              <a:rPr lang="es-ES" sz="2400" i="1" dirty="0" smtClean="0"/>
              <a:t>J</a:t>
            </a:r>
            <a:r>
              <a:rPr lang="es-ES" sz="2400" dirty="0" smtClean="0"/>
              <a:t> una interpretación dada por:    </a:t>
            </a:r>
            <a:r>
              <a:rPr lang="es-ES" sz="2400" i="1" dirty="0" smtClean="0"/>
              <a:t>J</a:t>
            </a:r>
            <a:r>
              <a:rPr lang="es-ES" sz="2400" dirty="0" smtClean="0"/>
              <a:t> = { </a:t>
            </a:r>
            <a:r>
              <a:rPr lang="es-ES" sz="2400" i="1" dirty="0" smtClean="0"/>
              <a:t>q</a:t>
            </a:r>
            <a:r>
              <a:rPr lang="es-ES" sz="2400" dirty="0" smtClean="0"/>
              <a:t> }. La valuación de la fórmula: 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624309"/>
              </p:ext>
            </p:extLst>
          </p:nvPr>
        </p:nvGraphicFramePr>
        <p:xfrm>
          <a:off x="430431" y="4505149"/>
          <a:ext cx="8207054" cy="4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1" name="Documento" r:id="rId5" imgW="5397500" imgH="266700" progId="Word.Document.12">
                  <p:embed/>
                </p:oleObj>
              </mc:Choice>
              <mc:Fallback>
                <p:oleObj name="Documento" r:id="rId5" imgW="53975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431" y="4505149"/>
                        <a:ext cx="8207054" cy="40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303869"/>
              </p:ext>
            </p:extLst>
          </p:nvPr>
        </p:nvGraphicFramePr>
        <p:xfrm>
          <a:off x="439202" y="5110673"/>
          <a:ext cx="8559653" cy="50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2" name="Documento" r:id="rId7" imgW="5397500" imgH="317500" progId="Word.Document.12">
                  <p:embed/>
                </p:oleObj>
              </mc:Choice>
              <mc:Fallback>
                <p:oleObj name="Documento" r:id="rId7" imgW="5397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202" y="5110673"/>
                        <a:ext cx="8559653" cy="503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922476" y="5890381"/>
            <a:ext cx="318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Porque:    </a:t>
            </a:r>
            <a:r>
              <a:rPr lang="es-ES" sz="2400" i="1" dirty="0" err="1" smtClean="0"/>
              <a:t>v</a:t>
            </a:r>
            <a:r>
              <a:rPr lang="es-ES" sz="2400" i="1" baseline="-25000" dirty="0" err="1" smtClean="0"/>
              <a:t>J</a:t>
            </a:r>
            <a:r>
              <a:rPr lang="es-ES" sz="2400" dirty="0" smtClean="0"/>
              <a:t>(</a:t>
            </a:r>
            <a:r>
              <a:rPr lang="es-ES" sz="2400" i="1" dirty="0" smtClean="0"/>
              <a:t>p</a:t>
            </a:r>
            <a:r>
              <a:rPr lang="es-ES" sz="2400" dirty="0" smtClean="0"/>
              <a:t>) = 0</a:t>
            </a:r>
            <a:endParaRPr lang="es-ES" sz="2400" dirty="0"/>
          </a:p>
        </p:txBody>
      </p:sp>
      <p:cxnSp>
        <p:nvCxnSpPr>
          <p:cNvPr id="11" name="Conector recto 10"/>
          <p:cNvCxnSpPr/>
          <p:nvPr/>
        </p:nvCxnSpPr>
        <p:spPr>
          <a:xfrm flipH="1">
            <a:off x="2129644" y="1307523"/>
            <a:ext cx="12830" cy="1522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7259696" y="1331643"/>
            <a:ext cx="12830" cy="1522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5502123" y="1318815"/>
            <a:ext cx="12830" cy="1522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>
            <a:off x="3834353" y="1331643"/>
            <a:ext cx="12830" cy="1522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18</a:t>
            </a:fld>
            <a:endParaRPr lang="es-ES"/>
          </a:p>
        </p:txBody>
      </p:sp>
      <p:cxnSp>
        <p:nvCxnSpPr>
          <p:cNvPr id="16" name="Conector recto 15"/>
          <p:cNvCxnSpPr/>
          <p:nvPr/>
        </p:nvCxnSpPr>
        <p:spPr>
          <a:xfrm>
            <a:off x="141121" y="1616288"/>
            <a:ext cx="9002879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1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097" y="810378"/>
            <a:ext cx="751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 </a:t>
            </a:r>
            <a:r>
              <a:rPr lang="es-ES" sz="2400" i="1" dirty="0" smtClean="0"/>
              <a:t>I</a:t>
            </a:r>
            <a:r>
              <a:rPr lang="es-ES" sz="2400" dirty="0" smtClean="0"/>
              <a:t> = { </a:t>
            </a:r>
            <a:r>
              <a:rPr lang="es-ES" sz="2400" i="1" dirty="0" smtClean="0"/>
              <a:t>p</a:t>
            </a:r>
            <a:r>
              <a:rPr lang="es-ES" sz="2400" dirty="0" smtClean="0"/>
              <a:t> }  la </a:t>
            </a:r>
            <a:r>
              <a:rPr lang="es-ES" sz="2400" i="1" dirty="0" smtClean="0"/>
              <a:t>valuación</a:t>
            </a:r>
            <a:r>
              <a:rPr lang="es-ES" sz="2400" dirty="0" smtClean="0"/>
              <a:t> de la fórmula dada es 1</a:t>
            </a:r>
            <a:endParaRPr lang="es-ES" sz="2400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78898"/>
              </p:ext>
            </p:extLst>
          </p:nvPr>
        </p:nvGraphicFramePr>
        <p:xfrm>
          <a:off x="309479" y="1735354"/>
          <a:ext cx="8207054" cy="40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9" name="Documento" r:id="rId3" imgW="5397500" imgH="266700" progId="Word.Document.12">
                  <p:embed/>
                </p:oleObj>
              </mc:Choice>
              <mc:Fallback>
                <p:oleObj name="Documento" r:id="rId3" imgW="53975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479" y="1735354"/>
                        <a:ext cx="8207054" cy="40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687869"/>
              </p:ext>
            </p:extLst>
          </p:nvPr>
        </p:nvGraphicFramePr>
        <p:xfrm>
          <a:off x="-604761" y="2609585"/>
          <a:ext cx="10355031" cy="58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0" name="Documento" r:id="rId5" imgW="5397500" imgH="304800" progId="Word.Document.12">
                  <p:embed/>
                </p:oleObj>
              </mc:Choice>
              <mc:Fallback>
                <p:oleObj name="Documento" r:id="rId5" imgW="5397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04761" y="2609585"/>
                        <a:ext cx="10355031" cy="58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03449"/>
              </p:ext>
            </p:extLst>
          </p:nvPr>
        </p:nvGraphicFramePr>
        <p:xfrm>
          <a:off x="1873250" y="3839924"/>
          <a:ext cx="8206406" cy="405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1" name="Documento" r:id="rId7" imgW="5397500" imgH="266700" progId="Word.Document.12">
                  <p:embed/>
                </p:oleObj>
              </mc:Choice>
              <mc:Fallback>
                <p:oleObj name="Documento" r:id="rId7" imgW="53975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3250" y="3839924"/>
                        <a:ext cx="8206406" cy="405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44286" y="3797887"/>
            <a:ext cx="420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</a:t>
            </a:r>
            <a:r>
              <a:rPr lang="es-ES" sz="2400" dirty="0" smtClean="0"/>
              <a:t>orque:  </a:t>
            </a:r>
            <a:r>
              <a:rPr lang="es-ES" sz="2400" i="1" dirty="0" err="1" smtClean="0"/>
              <a:t>v</a:t>
            </a:r>
            <a:r>
              <a:rPr lang="es-ES" sz="2400" i="1" baseline="-25000" dirty="0" err="1" smtClean="0"/>
              <a:t>I</a:t>
            </a:r>
            <a:r>
              <a:rPr lang="es-ES" sz="2400" dirty="0" smtClean="0"/>
              <a:t>(</a:t>
            </a:r>
            <a:r>
              <a:rPr lang="es-ES" sz="2400" i="1" dirty="0" smtClean="0"/>
              <a:t>p</a:t>
            </a:r>
            <a:r>
              <a:rPr lang="es-ES" sz="2400" dirty="0" smtClean="0"/>
              <a:t>) = 1   y  </a:t>
            </a:r>
            <a:r>
              <a:rPr lang="es-ES" sz="2400" i="1" dirty="0" err="1"/>
              <a:t>v</a:t>
            </a:r>
            <a:r>
              <a:rPr lang="es-ES" sz="2400" i="1" baseline="-25000" dirty="0" err="1"/>
              <a:t>I</a:t>
            </a:r>
            <a:r>
              <a:rPr lang="es-ES" sz="2400" dirty="0" smtClean="0"/>
              <a:t>(</a:t>
            </a:r>
            <a:r>
              <a:rPr lang="es-ES" sz="2400" i="1" dirty="0" smtClean="0"/>
              <a:t>q</a:t>
            </a:r>
            <a:r>
              <a:rPr lang="es-ES" sz="2400" dirty="0" smtClean="0"/>
              <a:t>) </a:t>
            </a:r>
            <a:r>
              <a:rPr lang="es-ES" sz="2400" dirty="0"/>
              <a:t>= </a:t>
            </a:r>
            <a:r>
              <a:rPr lang="es-ES" sz="2400" dirty="0" smtClean="0"/>
              <a:t>0  </a:t>
            </a:r>
            <a:endParaRPr lang="es-ES" sz="24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4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706841" y="452161"/>
            <a:ext cx="8062774" cy="4955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/>
              <a:t>Unidad I. </a:t>
            </a:r>
            <a:r>
              <a:rPr lang="es-AR" sz="2800" b="1" u="sng" dirty="0"/>
              <a:t>Lógica de </a:t>
            </a:r>
            <a:r>
              <a:rPr lang="es-AR" sz="2800" b="1" u="sng" dirty="0" smtClean="0"/>
              <a:t>Proposiciones</a:t>
            </a:r>
            <a:endParaRPr lang="es-AR" sz="2800" b="1" dirty="0"/>
          </a:p>
          <a:p>
            <a:r>
              <a:rPr lang="es-AR" sz="2400" dirty="0" smtClean="0"/>
              <a:t> </a:t>
            </a:r>
          </a:p>
          <a:p>
            <a:r>
              <a:rPr lang="es-AR" sz="2400" dirty="0" smtClean="0"/>
              <a:t>Sintaxis </a:t>
            </a:r>
            <a:r>
              <a:rPr lang="es-AR" sz="2400" dirty="0"/>
              <a:t>y semántica de fórmulas proposicionales. Interpretaciones. </a:t>
            </a:r>
            <a:endParaRPr lang="es-AR" sz="2400" dirty="0" smtClean="0"/>
          </a:p>
          <a:p>
            <a:r>
              <a:rPr lang="es-AR" sz="2400" dirty="0" smtClean="0"/>
              <a:t>Fórmulas </a:t>
            </a:r>
            <a:r>
              <a:rPr lang="es-AR" sz="2400" dirty="0"/>
              <a:t>satisfacibles. </a:t>
            </a:r>
            <a:endParaRPr lang="es-AR" sz="2400" dirty="0" smtClean="0"/>
          </a:p>
          <a:p>
            <a:r>
              <a:rPr lang="es-AR" sz="2400" dirty="0" smtClean="0"/>
              <a:t>Modelos</a:t>
            </a:r>
            <a:r>
              <a:rPr lang="es-AR" sz="2400" dirty="0"/>
              <a:t>. Tautologías. Contradicciones. </a:t>
            </a:r>
            <a:endParaRPr lang="es-AR" sz="2400" dirty="0" smtClean="0"/>
          </a:p>
          <a:p>
            <a:r>
              <a:rPr lang="es-AR" sz="2400" dirty="0" smtClean="0"/>
              <a:t>Implicación </a:t>
            </a:r>
            <a:r>
              <a:rPr lang="es-AR" sz="2400" dirty="0"/>
              <a:t>lógica. </a:t>
            </a:r>
            <a:endParaRPr lang="es-AR" sz="2400" dirty="0" smtClean="0"/>
          </a:p>
          <a:p>
            <a:r>
              <a:rPr lang="es-AR" sz="2400" dirty="0" smtClean="0"/>
              <a:t>Consecuencia </a:t>
            </a:r>
            <a:r>
              <a:rPr lang="es-AR" sz="2400" dirty="0"/>
              <a:t>lógica. </a:t>
            </a:r>
            <a:endParaRPr lang="es-AR" sz="2400" dirty="0" smtClean="0"/>
          </a:p>
          <a:p>
            <a:r>
              <a:rPr lang="es-AR" sz="2400" dirty="0" smtClean="0"/>
              <a:t>Teorema </a:t>
            </a:r>
            <a:r>
              <a:rPr lang="es-AR" sz="2400" dirty="0"/>
              <a:t>de la deducción. </a:t>
            </a:r>
            <a:endParaRPr lang="es-AR" sz="2400" dirty="0" smtClean="0"/>
          </a:p>
          <a:p>
            <a:r>
              <a:rPr lang="es-AR" sz="2400" dirty="0" smtClean="0"/>
              <a:t>Conectivos </a:t>
            </a:r>
            <a:r>
              <a:rPr lang="es-AR" sz="2400" dirty="0"/>
              <a:t>adecuados. Reglas de prioridad. </a:t>
            </a:r>
            <a:endParaRPr lang="es-AR" sz="2400" dirty="0" smtClean="0"/>
          </a:p>
          <a:p>
            <a:r>
              <a:rPr lang="es-AR" sz="2400" dirty="0" smtClean="0"/>
              <a:t>Circuitos </a:t>
            </a:r>
            <a:r>
              <a:rPr lang="es-AR" sz="2400" dirty="0"/>
              <a:t>lógicos. </a:t>
            </a:r>
            <a:endParaRPr lang="es-AR" sz="2400" dirty="0" smtClean="0"/>
          </a:p>
          <a:p>
            <a:r>
              <a:rPr lang="es-AR" sz="2400" dirty="0" smtClean="0"/>
              <a:t>Reglas </a:t>
            </a:r>
            <a:r>
              <a:rPr lang="es-AR" sz="2400" dirty="0"/>
              <a:t>de </a:t>
            </a:r>
            <a:r>
              <a:rPr lang="es-AR" sz="2400" dirty="0" smtClean="0"/>
              <a:t>inferencia: </a:t>
            </a:r>
            <a:r>
              <a:rPr lang="es-AR" sz="2400" dirty="0"/>
              <a:t>Modus ponens. Modus tollens. Silogismo hipotético. Aplicaciones.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z="1800" smtClean="0"/>
              <a:t>2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74012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65137"/>
              </p:ext>
            </p:extLst>
          </p:nvPr>
        </p:nvGraphicFramePr>
        <p:xfrm>
          <a:off x="-1979619" y="1288433"/>
          <a:ext cx="13113267" cy="393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" name="Documento" r:id="rId3" imgW="8890000" imgH="266700" progId="Word.Document.12">
                  <p:embed/>
                </p:oleObj>
              </mc:Choice>
              <mc:Fallback>
                <p:oleObj name="Documento" r:id="rId3" imgW="88900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79619" y="1288433"/>
                        <a:ext cx="13113267" cy="393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872594"/>
              </p:ext>
            </p:extLst>
          </p:nvPr>
        </p:nvGraphicFramePr>
        <p:xfrm>
          <a:off x="-1812409" y="2188617"/>
          <a:ext cx="12704149" cy="1851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5" name="Documento" r:id="rId5" imgW="8890000" imgH="1295400" progId="Word.Document.12">
                  <p:embed/>
                </p:oleObj>
              </mc:Choice>
              <mc:Fallback>
                <p:oleObj name="Documento" r:id="rId5" imgW="8890000" imgH="1295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812409" y="2188617"/>
                        <a:ext cx="12704149" cy="1851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332247"/>
              </p:ext>
            </p:extLst>
          </p:nvPr>
        </p:nvGraphicFramePr>
        <p:xfrm>
          <a:off x="-1534220" y="4656041"/>
          <a:ext cx="12704156" cy="1851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6" name="Documento" r:id="rId7" imgW="8890000" imgH="1295400" progId="Word.Document.12">
                  <p:embed/>
                </p:oleObj>
              </mc:Choice>
              <mc:Fallback>
                <p:oleObj name="Documento" r:id="rId7" imgW="8890000" imgH="1295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534220" y="4656041"/>
                        <a:ext cx="12704156" cy="1851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641051" y="266097"/>
            <a:ext cx="770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Valuaciones de θ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 </a:t>
            </a:r>
            <a:r>
              <a:rPr lang="es-ES" sz="2400" dirty="0"/>
              <a:t>y</a:t>
            </a:r>
            <a:r>
              <a:rPr lang="es-ES" sz="2400" dirty="0" smtClean="0"/>
              <a:t> θ</a:t>
            </a:r>
            <a:r>
              <a:rPr lang="es-ES" sz="2400" baseline="-25000" dirty="0" smtClean="0"/>
              <a:t>2 </a:t>
            </a:r>
            <a:r>
              <a:rPr lang="es-ES" sz="2400" dirty="0" smtClean="0"/>
              <a:t>para diferentes configuraciones de valuaciones de </a:t>
            </a:r>
            <a:r>
              <a:rPr lang="es-ES" sz="2400" dirty="0" err="1" smtClean="0"/>
              <a:t>ϕ</a:t>
            </a:r>
            <a:r>
              <a:rPr lang="es-ES" sz="2400" dirty="0" smtClean="0"/>
              <a:t>  y   </a:t>
            </a:r>
            <a:r>
              <a:rPr lang="es-ES" sz="2400" dirty="0" err="1" smtClean="0"/>
              <a:t>ρ</a:t>
            </a:r>
            <a:endParaRPr lang="es-ES" sz="2400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4503043" y="2188617"/>
            <a:ext cx="0" cy="18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283402" y="4701369"/>
            <a:ext cx="0" cy="18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590412" y="4725489"/>
            <a:ext cx="0" cy="18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20</a:t>
            </a:fld>
            <a:endParaRPr lang="es-ES"/>
          </a:p>
        </p:txBody>
      </p:sp>
      <p:cxnSp>
        <p:nvCxnSpPr>
          <p:cNvPr id="7" name="Conector recto 6"/>
          <p:cNvCxnSpPr/>
          <p:nvPr/>
        </p:nvCxnSpPr>
        <p:spPr>
          <a:xfrm>
            <a:off x="2578666" y="2604020"/>
            <a:ext cx="38615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578666" y="5079762"/>
            <a:ext cx="5029039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2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95906" y="628951"/>
            <a:ext cx="810380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Ejercicios:  </a:t>
            </a:r>
          </a:p>
          <a:p>
            <a:r>
              <a:rPr lang="es-ES" sz="2400" dirty="0" smtClean="0"/>
              <a:t>Sea </a:t>
            </a:r>
            <a:r>
              <a:rPr lang="es-ES" sz="2400" i="1" dirty="0" smtClean="0"/>
              <a:t>Var</a:t>
            </a:r>
            <a:r>
              <a:rPr lang="es-ES" sz="2400" dirty="0" smtClean="0"/>
              <a:t> = { </a:t>
            </a:r>
            <a:r>
              <a:rPr lang="es-ES" sz="2400" i="1" dirty="0" smtClean="0"/>
              <a:t>p</a:t>
            </a:r>
            <a:r>
              <a:rPr lang="es-ES" sz="2400" dirty="0" smtClean="0"/>
              <a:t>, </a:t>
            </a:r>
            <a:r>
              <a:rPr lang="es-ES" sz="2400" i="1" dirty="0" smtClean="0"/>
              <a:t>q</a:t>
            </a:r>
            <a:r>
              <a:rPr lang="es-ES" sz="2400" dirty="0" smtClean="0"/>
              <a:t> }. Encuentre la valuación de cada una de las fórmulas </a:t>
            </a:r>
            <a:r>
              <a:rPr lang="es-ES" sz="2400" dirty="0" err="1" smtClean="0"/>
              <a:t>θ</a:t>
            </a:r>
            <a:r>
              <a:rPr lang="es-ES" sz="2400" baseline="-25000" dirty="0" err="1" smtClean="0"/>
              <a:t>i</a:t>
            </a:r>
            <a:r>
              <a:rPr lang="es-ES" sz="2400" dirty="0" smtClean="0"/>
              <a:t>  para las interpretaciones dadas en cada caso</a:t>
            </a:r>
            <a:endParaRPr lang="es-ES" sz="2400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225879"/>
              </p:ext>
            </p:extLst>
          </p:nvPr>
        </p:nvGraphicFramePr>
        <p:xfrm>
          <a:off x="1036119" y="2419031"/>
          <a:ext cx="6657956" cy="3101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" name="Documento" r:id="rId3" imgW="5397500" imgH="2514600" progId="Word.Document.12">
                  <p:embed/>
                </p:oleObj>
              </mc:Choice>
              <mc:Fallback>
                <p:oleObj name="Documento" r:id="rId3" imgW="5397500" imgH="251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6119" y="2419031"/>
                        <a:ext cx="6657956" cy="3101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731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79711" y="423358"/>
            <a:ext cx="63137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1.4 </a:t>
            </a:r>
            <a:r>
              <a:rPr lang="es-AR" sz="3200" u="sng" dirty="0" smtClean="0"/>
              <a:t>FORMULAS SATISFACIBLES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641048" y="1838470"/>
            <a:ext cx="8031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dirty="0" err="1" smtClean="0"/>
              <a:t>θ</a:t>
            </a:r>
            <a:r>
              <a:rPr lang="es-ES" sz="2400" dirty="0" smtClean="0"/>
              <a:t> una fórmula y sea </a:t>
            </a:r>
            <a:r>
              <a:rPr lang="es-ES" sz="2400" i="1" dirty="0" smtClean="0"/>
              <a:t>I</a:t>
            </a:r>
            <a:r>
              <a:rPr lang="es-ES" sz="2400" dirty="0" smtClean="0"/>
              <a:t> una interpretación. </a:t>
            </a:r>
          </a:p>
          <a:p>
            <a:endParaRPr lang="es-ES" sz="2400" dirty="0" smtClean="0"/>
          </a:p>
          <a:p>
            <a:r>
              <a:rPr lang="es-ES" sz="2400" dirty="0" err="1" smtClean="0"/>
              <a:t>θ</a:t>
            </a:r>
            <a:r>
              <a:rPr lang="es-ES" sz="2400" dirty="0" smtClean="0"/>
              <a:t> es verdadera bajo </a:t>
            </a:r>
            <a:r>
              <a:rPr lang="es-ES" sz="2400" i="1" dirty="0" smtClean="0"/>
              <a:t>I</a:t>
            </a:r>
            <a:r>
              <a:rPr lang="es-ES" sz="2400" dirty="0" smtClean="0"/>
              <a:t>, si su valor de verdad es 1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se dice que  </a:t>
            </a:r>
            <a:r>
              <a:rPr lang="es-ES" sz="2400" i="1" dirty="0" smtClean="0"/>
              <a:t>I</a:t>
            </a:r>
            <a:r>
              <a:rPr lang="es-ES" sz="2400" dirty="0" smtClean="0"/>
              <a:t>  satisface a  </a:t>
            </a:r>
            <a:r>
              <a:rPr lang="es-ES" sz="2400" dirty="0" err="1" smtClean="0"/>
              <a:t>θ</a:t>
            </a:r>
            <a:r>
              <a:rPr lang="es-ES" sz="2400" dirty="0" smtClean="0"/>
              <a:t>;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o que  </a:t>
            </a:r>
            <a:r>
              <a:rPr lang="es-ES" sz="2400" dirty="0" err="1" smtClean="0"/>
              <a:t>θ</a:t>
            </a:r>
            <a:r>
              <a:rPr lang="es-ES" sz="2400" dirty="0" smtClean="0"/>
              <a:t>  es </a:t>
            </a:r>
            <a:r>
              <a:rPr lang="es-ES" sz="2400" dirty="0" err="1" smtClean="0"/>
              <a:t>satisfacible</a:t>
            </a:r>
            <a:r>
              <a:rPr lang="es-ES" sz="2400" dirty="0" smtClean="0"/>
              <a:t> por  </a:t>
            </a:r>
            <a:r>
              <a:rPr lang="es-ES" sz="2400" i="1" dirty="0" smtClean="0"/>
              <a:t>I</a:t>
            </a:r>
            <a:endParaRPr lang="es-ES" sz="2400" dirty="0" smtClean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619331"/>
              </p:ext>
            </p:extLst>
          </p:nvPr>
        </p:nvGraphicFramePr>
        <p:xfrm>
          <a:off x="844515" y="4014334"/>
          <a:ext cx="6617585" cy="513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" name="Documento" r:id="rId3" imgW="5397500" imgH="419100" progId="Word.Document.12">
                  <p:embed/>
                </p:oleObj>
              </mc:Choice>
              <mc:Fallback>
                <p:oleObj name="Documento" r:id="rId3" imgW="53975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4515" y="4014334"/>
                        <a:ext cx="6617585" cy="513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641049" y="4781647"/>
            <a:ext cx="812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Si </a:t>
            </a:r>
            <a:r>
              <a:rPr lang="es-ES" sz="2400" dirty="0" err="1"/>
              <a:t>θ</a:t>
            </a:r>
            <a:r>
              <a:rPr lang="es-ES" sz="2400" dirty="0"/>
              <a:t> es </a:t>
            </a:r>
            <a:r>
              <a:rPr lang="es-ES" sz="2400" dirty="0" smtClean="0"/>
              <a:t>falsa bajo </a:t>
            </a:r>
            <a:r>
              <a:rPr lang="es-ES" sz="2400" i="1" dirty="0"/>
              <a:t>I</a:t>
            </a:r>
            <a:r>
              <a:rPr lang="es-ES" sz="2400" dirty="0"/>
              <a:t>, </a:t>
            </a:r>
            <a:r>
              <a:rPr lang="es-ES" sz="2400" dirty="0" smtClean="0"/>
              <a:t>cuando su valor de verdad es 0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           se </a:t>
            </a:r>
            <a:r>
              <a:rPr lang="es-ES" sz="2400" dirty="0"/>
              <a:t>dice que </a:t>
            </a:r>
            <a:r>
              <a:rPr lang="es-ES" sz="2400" dirty="0" smtClean="0"/>
              <a:t> </a:t>
            </a:r>
            <a:r>
              <a:rPr lang="es-ES" sz="2400" i="1" dirty="0" smtClean="0"/>
              <a:t>I </a:t>
            </a:r>
            <a:r>
              <a:rPr lang="es-ES" sz="2400" dirty="0" smtClean="0"/>
              <a:t> no satisface </a:t>
            </a:r>
            <a:r>
              <a:rPr lang="es-ES" sz="2400" dirty="0"/>
              <a:t>a </a:t>
            </a:r>
            <a:r>
              <a:rPr lang="es-ES" sz="2400" dirty="0" smtClean="0"/>
              <a:t> </a:t>
            </a:r>
            <a:r>
              <a:rPr lang="es-ES" sz="2400" dirty="0" err="1" smtClean="0"/>
              <a:t>θ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28956" y="1221619"/>
            <a:ext cx="215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Definición: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731013"/>
              </p:ext>
            </p:extLst>
          </p:nvPr>
        </p:nvGraphicFramePr>
        <p:xfrm>
          <a:off x="126485" y="5887033"/>
          <a:ext cx="8786377" cy="47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2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485" y="5887033"/>
                        <a:ext cx="8786377" cy="475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612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539161"/>
              </p:ext>
            </p:extLst>
          </p:nvPr>
        </p:nvGraphicFramePr>
        <p:xfrm>
          <a:off x="784700" y="847331"/>
          <a:ext cx="5397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4" name="Documento" r:id="rId3" imgW="5397500" imgH="419100" progId="Word.Document.12">
                  <p:embed/>
                </p:oleObj>
              </mc:Choice>
              <mc:Fallback>
                <p:oleObj name="Documento" r:id="rId3" imgW="53975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700" y="847331"/>
                        <a:ext cx="53975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653150" y="435434"/>
            <a:ext cx="469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Ejercicio:</a:t>
            </a:r>
          </a:p>
          <a:p>
            <a:r>
              <a:rPr lang="es-ES" sz="2400" dirty="0" smtClean="0"/>
              <a:t>Diga en qué caso </a:t>
            </a:r>
            <a:endParaRPr lang="es-ES" sz="2400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667070"/>
              </p:ext>
            </p:extLst>
          </p:nvPr>
        </p:nvGraphicFramePr>
        <p:xfrm>
          <a:off x="1036119" y="1898946"/>
          <a:ext cx="6657956" cy="3101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5" name="Documento" r:id="rId5" imgW="5397500" imgH="2514600" progId="Word.Document.12">
                  <p:embed/>
                </p:oleObj>
              </mc:Choice>
              <mc:Fallback>
                <p:oleObj name="Documento" r:id="rId5" imgW="5397500" imgH="251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6119" y="1898946"/>
                        <a:ext cx="6657956" cy="3101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56381" y="1826376"/>
            <a:ext cx="4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a)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63641" y="2692381"/>
            <a:ext cx="4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b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75736" y="3599506"/>
            <a:ext cx="4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582996" y="4465511"/>
            <a:ext cx="47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d)</a:t>
            </a:r>
            <a:endParaRPr lang="es-ES" sz="240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89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7239" y="459625"/>
            <a:ext cx="88295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1.5 </a:t>
            </a:r>
            <a:r>
              <a:rPr lang="es-AR" sz="3200" u="sng" dirty="0" smtClean="0"/>
              <a:t>MODELOS </a:t>
            </a:r>
            <a:r>
              <a:rPr lang="mr-IN" sz="3200" u="sng" dirty="0" smtClean="0"/>
              <a:t>–</a:t>
            </a:r>
            <a:r>
              <a:rPr lang="es-AR" sz="3200" u="sng" dirty="0" smtClean="0"/>
              <a:t> TAUTOLOGIAS - CONTRADICCIONES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556383" y="1729615"/>
            <a:ext cx="79102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 </a:t>
            </a:r>
            <a:r>
              <a:rPr lang="es-ES" sz="2400" dirty="0" err="1" smtClean="0"/>
              <a:t>θ</a:t>
            </a:r>
            <a:r>
              <a:rPr lang="es-ES" sz="2400" dirty="0" smtClean="0"/>
              <a:t>  una fórmula y sea </a:t>
            </a:r>
            <a:r>
              <a:rPr lang="es-ES" sz="2400" i="1" dirty="0" smtClean="0"/>
              <a:t>I</a:t>
            </a:r>
            <a:r>
              <a:rPr lang="es-ES" sz="2400" dirty="0" smtClean="0"/>
              <a:t> una interpretación. </a:t>
            </a:r>
          </a:p>
          <a:p>
            <a:r>
              <a:rPr lang="es-ES" sz="2400" i="1" dirty="0" smtClean="0"/>
              <a:t>         I</a:t>
            </a:r>
            <a:r>
              <a:rPr lang="es-ES" sz="2400" dirty="0" smtClean="0"/>
              <a:t>  es un </a:t>
            </a:r>
            <a:r>
              <a:rPr lang="es-ES" sz="2400" b="1" i="1" dirty="0" smtClean="0"/>
              <a:t>modelo</a:t>
            </a:r>
            <a:r>
              <a:rPr lang="es-ES" sz="2400" dirty="0" smtClean="0"/>
              <a:t> para  </a:t>
            </a:r>
            <a:r>
              <a:rPr lang="es-ES" sz="2400" dirty="0" err="1" smtClean="0"/>
              <a:t>θ</a:t>
            </a:r>
            <a:r>
              <a:rPr lang="es-ES" sz="2400" dirty="0" smtClean="0"/>
              <a:t>  si  </a:t>
            </a:r>
            <a:r>
              <a:rPr lang="es-ES" sz="2400" i="1" dirty="0" smtClean="0"/>
              <a:t>I</a:t>
            </a:r>
            <a:r>
              <a:rPr lang="es-ES" sz="2400" dirty="0" smtClean="0"/>
              <a:t> satisface a  </a:t>
            </a:r>
            <a:r>
              <a:rPr lang="es-ES" sz="2400" dirty="0" err="1" smtClean="0"/>
              <a:t>θ</a:t>
            </a:r>
            <a:r>
              <a:rPr lang="es-ES" sz="2400" dirty="0" smtClean="0"/>
              <a:t>;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se dice también que  </a:t>
            </a:r>
            <a:r>
              <a:rPr lang="es-ES" sz="2400" dirty="0" err="1" smtClean="0"/>
              <a:t>θ</a:t>
            </a:r>
            <a:r>
              <a:rPr lang="es-ES" sz="2400" dirty="0" smtClean="0"/>
              <a:t>  tiene como </a:t>
            </a:r>
            <a:r>
              <a:rPr lang="es-ES" sz="2400" i="1" dirty="0" smtClean="0"/>
              <a:t>modelo</a:t>
            </a:r>
            <a:r>
              <a:rPr lang="es-ES" sz="2400" dirty="0" smtClean="0"/>
              <a:t> a  </a:t>
            </a:r>
            <a:r>
              <a:rPr lang="es-ES" sz="2400" i="1" dirty="0" smtClean="0"/>
              <a:t>I</a:t>
            </a:r>
            <a:endParaRPr lang="es-ES" sz="2400" i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556390" y="1185335"/>
            <a:ext cx="286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63650" y="3055225"/>
            <a:ext cx="286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63643" y="3551125"/>
            <a:ext cx="84231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θ</a:t>
            </a:r>
            <a:r>
              <a:rPr lang="es-ES" sz="2400" dirty="0" smtClean="0"/>
              <a:t>  es tautología si todas las interpretaciones son modelos para  </a:t>
            </a:r>
            <a:r>
              <a:rPr lang="es-ES" sz="2400" dirty="0" err="1" smtClean="0"/>
              <a:t>θ</a:t>
            </a:r>
            <a:endParaRPr lang="es-ES" sz="2400" dirty="0" smtClean="0"/>
          </a:p>
          <a:p>
            <a:endParaRPr lang="es-ES" sz="2400" dirty="0" smtClean="0"/>
          </a:p>
          <a:p>
            <a:r>
              <a:rPr lang="es-ES" sz="2400" dirty="0"/>
              <a:t> </a:t>
            </a:r>
            <a:r>
              <a:rPr lang="es-ES" sz="2400" dirty="0" smtClean="0"/>
              <a:t>Las tautologías se denotan con  T</a:t>
            </a:r>
            <a:r>
              <a:rPr lang="es-ES" sz="2400" baseline="-25000" dirty="0" smtClean="0"/>
              <a:t>0</a:t>
            </a:r>
          </a:p>
          <a:p>
            <a:endParaRPr lang="es-ES" sz="2400" i="1" baseline="-25000" dirty="0"/>
          </a:p>
          <a:p>
            <a:r>
              <a:rPr lang="es-ES" sz="2400" dirty="0" smtClean="0"/>
              <a:t>Si una fórmula  </a:t>
            </a:r>
            <a:r>
              <a:rPr lang="es-ES" sz="2400" dirty="0" err="1" smtClean="0"/>
              <a:t>θ</a:t>
            </a:r>
            <a:r>
              <a:rPr lang="es-ES" sz="2400" dirty="0" smtClean="0"/>
              <a:t>  es tautológica, se escribe: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232296"/>
              </p:ext>
            </p:extLst>
          </p:nvPr>
        </p:nvGraphicFramePr>
        <p:xfrm>
          <a:off x="978643" y="5505440"/>
          <a:ext cx="8384542" cy="65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9" name="Documento" r:id="rId3" imgW="5397500" imgH="419100" progId="Word.Document.12">
                  <p:embed/>
                </p:oleObj>
              </mc:Choice>
              <mc:Fallback>
                <p:oleObj name="Documento" r:id="rId3" imgW="53975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643" y="5505440"/>
                        <a:ext cx="8384542" cy="651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36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25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59555" y="641384"/>
            <a:ext cx="668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Los tipos mas importantes de Tautología son: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59554" y="1936980"/>
            <a:ext cx="686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Las equivalencias lógicas</a:t>
            </a: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859554" y="4141816"/>
            <a:ext cx="686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Las implicaciones lógicas</a:t>
            </a:r>
            <a:endParaRPr lang="es-ES" sz="2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39164" y="2629675"/>
            <a:ext cx="7248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 utilizan como esquemas de sustitución en procesos de razonamiento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024787" y="4757587"/>
            <a:ext cx="7248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 utilizan como esquemas de razonamientos válidos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223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63650" y="297565"/>
            <a:ext cx="286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63643" y="793465"/>
            <a:ext cx="8423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θ</a:t>
            </a:r>
            <a:r>
              <a:rPr lang="es-ES" sz="2400" dirty="0" smtClean="0"/>
              <a:t>  es </a:t>
            </a:r>
            <a:r>
              <a:rPr lang="es-ES" sz="2400" b="1" i="1" dirty="0" smtClean="0"/>
              <a:t>contradicción</a:t>
            </a:r>
            <a:r>
              <a:rPr lang="es-ES" sz="2400" dirty="0" smtClean="0"/>
              <a:t>, </a:t>
            </a:r>
            <a:r>
              <a:rPr lang="es-ES" sz="2400" b="1" i="1" dirty="0" err="1" smtClean="0"/>
              <a:t>insatisfacible</a:t>
            </a:r>
            <a:r>
              <a:rPr lang="es-ES" sz="2400" dirty="0" smtClean="0"/>
              <a:t> o </a:t>
            </a:r>
            <a:r>
              <a:rPr lang="es-ES" sz="2400" b="1" i="1" dirty="0" smtClean="0"/>
              <a:t>inconsistente</a:t>
            </a:r>
            <a:r>
              <a:rPr lang="es-ES" sz="2400" dirty="0" smtClean="0"/>
              <a:t> si es falsa para todas las interpretaciones.</a:t>
            </a:r>
          </a:p>
          <a:p>
            <a:endParaRPr lang="es-ES" sz="2400" dirty="0"/>
          </a:p>
          <a:p>
            <a:r>
              <a:rPr lang="es-ES" sz="2400" dirty="0" smtClean="0"/>
              <a:t>Las contradicciones se denotan con F</a:t>
            </a:r>
            <a:r>
              <a:rPr lang="es-ES" sz="2400" baseline="-25000" dirty="0" smtClean="0"/>
              <a:t>0</a:t>
            </a:r>
            <a:endParaRPr lang="es-ES" sz="2400" dirty="0" smtClean="0"/>
          </a:p>
          <a:p>
            <a:endParaRPr lang="es-ES" sz="2400" dirty="0" smtClean="0"/>
          </a:p>
          <a:p>
            <a:r>
              <a:rPr lang="es-ES" sz="2400" dirty="0" smtClean="0"/>
              <a:t>Una contradicción no tiene interpretaciones que sean modelos. 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80574" y="3374576"/>
            <a:ext cx="798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fórmula lógica que no es tautología ni contradicción se denomina </a:t>
            </a:r>
            <a:r>
              <a:rPr lang="es-ES" sz="2400" b="1" i="1" dirty="0" smtClean="0"/>
              <a:t>contingencia</a:t>
            </a:r>
            <a:endParaRPr lang="es-ES" sz="2400" b="1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68478" y="4487333"/>
            <a:ext cx="77167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contingencia es </a:t>
            </a:r>
            <a:r>
              <a:rPr lang="es-ES" sz="2400" dirty="0" err="1" smtClean="0"/>
              <a:t>satisfacible</a:t>
            </a:r>
            <a:r>
              <a:rPr lang="es-ES" sz="2400" dirty="0" smtClean="0"/>
              <a:t> pero no es tautología; significa que para alguna(s) interpretación(es) </a:t>
            </a:r>
            <a:r>
              <a:rPr lang="es-ES" sz="2400" dirty="0"/>
              <a:t>t</a:t>
            </a:r>
            <a:r>
              <a:rPr lang="es-ES" sz="2400" dirty="0" smtClean="0"/>
              <a:t>iene valor de verdad 1, pero no para otras.</a:t>
            </a:r>
            <a:endParaRPr lang="es-ES" sz="24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8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195229"/>
              </p:ext>
            </p:extLst>
          </p:nvPr>
        </p:nvGraphicFramePr>
        <p:xfrm>
          <a:off x="127000" y="1096465"/>
          <a:ext cx="88900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3" name="Documento" r:id="rId3" imgW="8890000" imgH="1447800" progId="Word.Document.12">
                  <p:embed/>
                </p:oleObj>
              </mc:Choice>
              <mc:Fallback>
                <p:oleObj name="Documento" r:id="rId3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00" y="1096465"/>
                        <a:ext cx="88900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463529" y="2636769"/>
            <a:ext cx="151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contingencia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3466464" y="2631934"/>
            <a:ext cx="151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tautología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699204" y="2639194"/>
            <a:ext cx="151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contradicción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7387669" y="2634359"/>
            <a:ext cx="151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tautología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1765905" y="3870476"/>
            <a:ext cx="5999238" cy="210457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curvado 10"/>
          <p:cNvCxnSpPr>
            <a:endCxn id="7" idx="4"/>
          </p:cNvCxnSpPr>
          <p:nvPr/>
        </p:nvCxnSpPr>
        <p:spPr>
          <a:xfrm rot="5400000">
            <a:off x="3967239" y="4668761"/>
            <a:ext cx="2104572" cy="508002"/>
          </a:xfrm>
          <a:prstGeom prst="curvedConnector3">
            <a:avLst>
              <a:gd name="adj1" fmla="val 5511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2177143" y="4584096"/>
            <a:ext cx="2588381" cy="114904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961373" y="4959036"/>
            <a:ext cx="187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Fórmulas</a:t>
            </a:r>
          </a:p>
          <a:p>
            <a:pPr algn="ctr"/>
            <a:r>
              <a:rPr lang="es-ES" dirty="0" err="1" smtClean="0"/>
              <a:t>Insatisfacibles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444663" y="3877746"/>
            <a:ext cx="187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Fórmulas</a:t>
            </a:r>
          </a:p>
          <a:p>
            <a:pPr algn="ctr"/>
            <a:r>
              <a:rPr lang="es-ES" dirty="0" err="1"/>
              <a:t>S</a:t>
            </a:r>
            <a:r>
              <a:rPr lang="es-ES" dirty="0" err="1" smtClean="0"/>
              <a:t>atisfacibles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472228" y="4997746"/>
            <a:ext cx="187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Tautologías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3079004" y="1237573"/>
            <a:ext cx="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502137" y="1236037"/>
            <a:ext cx="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7322307" y="1221673"/>
            <a:ext cx="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27</a:t>
            </a:fld>
            <a:endParaRPr lang="es-ES"/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127000" y="1398217"/>
            <a:ext cx="8890000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1396857" y="1248865"/>
            <a:ext cx="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92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14" grpId="0" animBg="1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796324"/>
              </p:ext>
            </p:extLst>
          </p:nvPr>
        </p:nvGraphicFramePr>
        <p:xfrm>
          <a:off x="-340135" y="330714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4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40135" y="330714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502801"/>
              </p:ext>
            </p:extLst>
          </p:nvPr>
        </p:nvGraphicFramePr>
        <p:xfrm>
          <a:off x="3726159" y="488955"/>
          <a:ext cx="7318278" cy="396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5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26159" y="488955"/>
                        <a:ext cx="7318278" cy="396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459626" y="447528"/>
            <a:ext cx="62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S un conjunto de fórmulas de manera que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65248" y="846672"/>
            <a:ext cx="500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y una valuación.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23348" y="1415152"/>
            <a:ext cx="8236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</a:t>
            </a:r>
            <a:r>
              <a:rPr lang="es-ES" sz="2400" dirty="0" smtClean="0"/>
              <a:t>a valuación es modelo para    </a:t>
            </a:r>
            <a:r>
              <a:rPr lang="es-ES" sz="2400" i="1" dirty="0" smtClean="0"/>
              <a:t>S</a:t>
            </a:r>
            <a:r>
              <a:rPr lang="es-ES" sz="2400" dirty="0" smtClean="0"/>
              <a:t>     si es modelo para todas las fórmulas de </a:t>
            </a:r>
            <a:r>
              <a:rPr lang="es-ES" sz="2400" i="1" dirty="0" smtClean="0"/>
              <a:t>S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03836"/>
              </p:ext>
            </p:extLst>
          </p:nvPr>
        </p:nvGraphicFramePr>
        <p:xfrm>
          <a:off x="105951" y="2310207"/>
          <a:ext cx="7950974" cy="4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6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951" y="2310207"/>
                        <a:ext cx="7950974" cy="4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314493" y="2866580"/>
            <a:ext cx="1342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</a:t>
            </a:r>
          </a:p>
          <a:p>
            <a:r>
              <a:rPr lang="es-ES" sz="2400" dirty="0" smtClean="0"/>
              <a:t>Sea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762444" y="3186189"/>
            <a:ext cx="51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Busque una valuación que satisfaga a S</a:t>
            </a:r>
            <a:endParaRPr lang="es-ES" sz="2400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053204"/>
              </p:ext>
            </p:extLst>
          </p:nvPr>
        </p:nvGraphicFramePr>
        <p:xfrm>
          <a:off x="89864" y="3831135"/>
          <a:ext cx="6418901" cy="286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87" name="Documento" r:id="rId9" imgW="5397500" imgH="2413000" progId="Word.Document.12">
                  <p:embed/>
                </p:oleObj>
              </mc:Choice>
              <mc:Fallback>
                <p:oleObj name="Documento" r:id="rId9" imgW="5397500" imgH="2413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864" y="3831135"/>
                        <a:ext cx="6418901" cy="286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5515429" y="4064000"/>
            <a:ext cx="298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</a:t>
            </a:r>
            <a:r>
              <a:rPr lang="es-ES" sz="2400" baseline="-25000" dirty="0" smtClean="0"/>
              <a:t>1 </a:t>
            </a:r>
            <a:r>
              <a:rPr lang="es-ES" sz="2400" dirty="0" smtClean="0"/>
              <a:t>= { }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5516554" y="6324067"/>
            <a:ext cx="218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</a:t>
            </a:r>
            <a:r>
              <a:rPr lang="es-ES" sz="2400" baseline="-25000" dirty="0"/>
              <a:t>3</a:t>
            </a:r>
            <a:r>
              <a:rPr lang="es-ES" sz="2400" dirty="0" smtClean="0"/>
              <a:t>=</a:t>
            </a:r>
            <a:r>
              <a:rPr lang="es-ES" sz="2400" dirty="0"/>
              <a:t>{ </a:t>
            </a:r>
            <a:r>
              <a:rPr lang="es-ES" sz="2400" i="1" dirty="0"/>
              <a:t>p</a:t>
            </a:r>
            <a:r>
              <a:rPr lang="es-ES" sz="2400" dirty="0"/>
              <a:t>, </a:t>
            </a:r>
            <a:r>
              <a:rPr lang="es-ES" sz="2400" i="1" dirty="0"/>
              <a:t>q</a:t>
            </a:r>
            <a:r>
              <a:rPr lang="es-ES" sz="2400" dirty="0"/>
              <a:t>, </a:t>
            </a:r>
            <a:r>
              <a:rPr lang="es-ES" sz="2400" i="1" dirty="0"/>
              <a:t>r 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515006" y="5001247"/>
            <a:ext cx="218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={</a:t>
            </a:r>
            <a:r>
              <a:rPr lang="es-ES" sz="2400" i="1" dirty="0" smtClean="0"/>
              <a:t>q</a:t>
            </a:r>
            <a:r>
              <a:rPr lang="es-ES" sz="2400" dirty="0"/>
              <a:t>, </a:t>
            </a:r>
            <a:r>
              <a:rPr lang="es-ES" sz="2400" i="1" dirty="0"/>
              <a:t>r </a:t>
            </a:r>
            <a:r>
              <a:rPr lang="es-ES" sz="2400" dirty="0" smtClean="0"/>
              <a:t>}</a:t>
            </a:r>
            <a:endParaRPr lang="es-ES" sz="2400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28</a:t>
            </a:fld>
            <a:endParaRPr lang="es-ES"/>
          </a:p>
        </p:txBody>
      </p:sp>
      <p:cxnSp>
        <p:nvCxnSpPr>
          <p:cNvPr id="14" name="Conector recto 13"/>
          <p:cNvCxnSpPr/>
          <p:nvPr/>
        </p:nvCxnSpPr>
        <p:spPr>
          <a:xfrm flipH="1">
            <a:off x="3912901" y="3831135"/>
            <a:ext cx="25658" cy="2869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657052" y="4102484"/>
            <a:ext cx="32308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2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8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59619" y="108865"/>
            <a:ext cx="8502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Ejercicio</a:t>
            </a:r>
          </a:p>
          <a:p>
            <a:r>
              <a:rPr lang="es-ES" sz="2400" dirty="0" smtClean="0"/>
              <a:t>En cada enunciado, identifica las proposiciones primitivas, escribe en forma simbólica y construye la tabla de verdad para cada fórmula e indica si se trata de tautología, contingencia o contradicción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92667" y="2116665"/>
            <a:ext cx="818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a) Si Juan estuvo ayer en el partido, necesita dormir. Juan no necesita dormir. Por consiguiente, Juan no fue ayer al partido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92667" y="3006860"/>
            <a:ext cx="818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b</a:t>
            </a:r>
            <a:r>
              <a:rPr lang="es-ES" sz="2400" dirty="0" smtClean="0"/>
              <a:t>) Si el programa para resolver el problema es eficaz, entonces no tiene error. El programa es eficaz. Por tanto, no tiene error.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92667" y="3909150"/>
            <a:ext cx="8188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c) Si los programas tienen errores lógicos, no funcionan correctamente. Si no funcionan correctamente entonces no son eficaces. Por tanto, los programas que tienen errores lógicos no son eficaces.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75737" y="5404095"/>
            <a:ext cx="818847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</a:t>
            </a:r>
            <a:r>
              <a:rPr lang="es-ES" sz="2400" dirty="0" smtClean="0"/>
              <a:t>) Si Agustín no cumple con el horario de trabajo, será despedido. Agustín fue despedido. Por tanto Agustín no cumplió con el horario de trabajo.</a:t>
            </a:r>
            <a:endParaRPr lang="es-ES" sz="24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27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67121" y="371996"/>
            <a:ext cx="744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Los compromisos epistemológicos de la Lógica Clásica son: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92778" y="2616869"/>
            <a:ext cx="369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</a:t>
            </a:r>
            <a:r>
              <a:rPr lang="es-ES" sz="2400" dirty="0" smtClean="0"/>
              <a:t>.    Ley del tercero excluido</a:t>
            </a:r>
            <a:endParaRPr lang="es-ES" sz="24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291567"/>
              </p:ext>
            </p:extLst>
          </p:nvPr>
        </p:nvGraphicFramePr>
        <p:xfrm>
          <a:off x="-407688" y="3373688"/>
          <a:ext cx="8935680" cy="483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75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07688" y="3373688"/>
                        <a:ext cx="8935680" cy="483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704059" y="4436909"/>
            <a:ext cx="782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3.    El Principio de no contradicción</a:t>
            </a:r>
            <a:endParaRPr lang="es-ES" sz="24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629921"/>
              </p:ext>
            </p:extLst>
          </p:nvPr>
        </p:nvGraphicFramePr>
        <p:xfrm>
          <a:off x="-616246" y="5232785"/>
          <a:ext cx="9498639" cy="514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76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16246" y="5232785"/>
                        <a:ext cx="9498639" cy="514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704059" y="1191425"/>
            <a:ext cx="369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1.    Principio de identidad</a:t>
            </a:r>
            <a:endParaRPr lang="es-ES" sz="24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623441"/>
              </p:ext>
            </p:extLst>
          </p:nvPr>
        </p:nvGraphicFramePr>
        <p:xfrm>
          <a:off x="-919331" y="1717506"/>
          <a:ext cx="9498639" cy="514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77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919331" y="1717506"/>
                        <a:ext cx="9498639" cy="514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097" y="929784"/>
            <a:ext cx="1454296" cy="189785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428097" y="2860557"/>
            <a:ext cx="145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/>
              <a:t>Parménides</a:t>
            </a:r>
          </a:p>
          <a:p>
            <a:pPr algn="ctr"/>
            <a:r>
              <a:rPr lang="es-ES" sz="1400" dirty="0" smtClean="0"/>
              <a:t>Nació entre 515-530 a C.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003379" y="1783056"/>
            <a:ext cx="246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“Lo que </a:t>
            </a:r>
            <a:r>
              <a:rPr lang="es-ES" b="1" i="1" dirty="0" smtClean="0"/>
              <a:t>es, es</a:t>
            </a:r>
            <a:r>
              <a:rPr lang="es-ES" dirty="0" smtClean="0"/>
              <a:t> y lo que </a:t>
            </a:r>
            <a:r>
              <a:rPr lang="es-ES" b="1" i="1" dirty="0" smtClean="0"/>
              <a:t>no es, no es</a:t>
            </a:r>
            <a:r>
              <a:rPr lang="es-ES" dirty="0" smtClean="0"/>
              <a:t>”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0415" y="3676189"/>
            <a:ext cx="1591978" cy="212746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7426549" y="5719665"/>
            <a:ext cx="14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/>
              <a:t>Aristóteles 384-322 a C.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7909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4" grpId="0"/>
      <p:bldP spid="15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30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46728" y="564418"/>
            <a:ext cx="545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Juegos de Lógica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28630" y="1192970"/>
            <a:ext cx="8058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En una isla hay dos clases de habitantes: caballeros, que siempre dicen la verdad y villanos, que siempre mienten. Si encuentras a dos personas, A y B. ¿Qué son A y B si A dice: “B es un caballero” y B dice: “Los dos somos de clase opuesta”?</a:t>
            </a:r>
            <a:endParaRPr lang="es-ES" sz="2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846728" y="2809258"/>
            <a:ext cx="241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  <a:r>
              <a:rPr lang="es-ES" sz="2000" dirty="0" smtClean="0"/>
              <a:t>: A es un caballero</a:t>
            </a:r>
            <a:endParaRPr lang="es-E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065259" y="2807722"/>
            <a:ext cx="241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q: </a:t>
            </a:r>
            <a:r>
              <a:rPr lang="es-ES" sz="2000" dirty="0"/>
              <a:t>B</a:t>
            </a:r>
            <a:r>
              <a:rPr lang="es-ES" sz="2000" dirty="0" smtClean="0"/>
              <a:t> es un caballero</a:t>
            </a:r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36193" y="3412159"/>
            <a:ext cx="873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A es un caballero, entonces dice la verdad cuando afirma que B es un caballero</a:t>
            </a:r>
            <a:endParaRPr lang="es-ES" sz="2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08987" y="3949399"/>
            <a:ext cx="873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A es un caballero, entonces B es un caballero                   es verdad</a:t>
            </a:r>
            <a:endParaRPr lang="es-ES" sz="20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074490"/>
              </p:ext>
            </p:extLst>
          </p:nvPr>
        </p:nvGraphicFramePr>
        <p:xfrm>
          <a:off x="-975018" y="4475954"/>
          <a:ext cx="8245768" cy="446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8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75018" y="4475954"/>
                        <a:ext cx="8245768" cy="446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28630" y="5246519"/>
            <a:ext cx="7594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Lo que resulta inconsistente porque B dice: </a:t>
            </a:r>
            <a:r>
              <a:rPr lang="es-ES" sz="2000" dirty="0"/>
              <a:t>Los dos somos de clase </a:t>
            </a:r>
            <a:r>
              <a:rPr lang="es-ES" sz="2000" dirty="0" smtClean="0"/>
              <a:t>opuesta ;  y esto debe ser verdad si B es un caballero, pero el supuesto en este caso es que los dos son caballeros.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72575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31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538826" y="577246"/>
            <a:ext cx="8147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B es un caballero, necesariamente A es villano, por la afirmación de B: Somos de clases opuestas, así:</a:t>
            </a:r>
            <a:endParaRPr lang="es-ES" sz="20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195038"/>
              </p:ext>
            </p:extLst>
          </p:nvPr>
        </p:nvGraphicFramePr>
        <p:xfrm>
          <a:off x="-248880" y="1539322"/>
          <a:ext cx="8935680" cy="483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2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8880" y="1539322"/>
                        <a:ext cx="8935680" cy="483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654291" y="2270495"/>
            <a:ext cx="7812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Debe ser verdadera, pero A dijo que B es caballero, con lo cual A también es caballero y la propuesta se hace inconsistente.</a:t>
            </a:r>
            <a:endParaRPr lang="es-E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18437" y="3348023"/>
            <a:ext cx="627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A es villano, miente cuando dice que B es caballero</a:t>
            </a:r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04060" y="3898091"/>
            <a:ext cx="823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Si B es villano, miente cuando dice que ambos son de la misma clase</a:t>
            </a:r>
            <a:endParaRPr lang="es-ES" sz="2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76854" y="4486643"/>
            <a:ext cx="823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Lo cual es consistente, entonces A y B son villanos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8585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739726"/>
              </p:ext>
            </p:extLst>
          </p:nvPr>
        </p:nvGraphicFramePr>
        <p:xfrm>
          <a:off x="1147550" y="3512755"/>
          <a:ext cx="6440302" cy="348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2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7550" y="3512755"/>
                        <a:ext cx="6440302" cy="348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05622" y="411245"/>
            <a:ext cx="87206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1.6 </a:t>
            </a:r>
            <a:r>
              <a:rPr lang="es-AR" sz="3200" u="sng" dirty="0" smtClean="0"/>
              <a:t>IMPLICACIÓN LOGICA. CONSECUENCIA LOGICA 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205622" y="1306286"/>
            <a:ext cx="867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fórmula </a:t>
            </a:r>
            <a:r>
              <a:rPr lang="es-ES" sz="2400" dirty="0" err="1" smtClean="0"/>
              <a:t>ϕ</a:t>
            </a:r>
            <a:r>
              <a:rPr lang="es-ES" sz="2400" dirty="0" smtClean="0"/>
              <a:t> es </a:t>
            </a:r>
            <a:r>
              <a:rPr lang="es-ES" sz="2400" b="1" i="1" dirty="0" smtClean="0"/>
              <a:t>consecuencia lógica </a:t>
            </a:r>
            <a:r>
              <a:rPr lang="es-ES" sz="2400" dirty="0" smtClean="0"/>
              <a:t>de un conjunto de fórmulas S, si la verdad de todas las fórmulas de S implican la verdad de </a:t>
            </a:r>
            <a:r>
              <a:rPr lang="es-ES" sz="2400" dirty="0" err="1" smtClean="0"/>
              <a:t>ϕ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290290" y="2249718"/>
            <a:ext cx="193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Definición: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45153" y="2721436"/>
            <a:ext cx="878113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i="1" dirty="0" smtClean="0"/>
              <a:t>S</a:t>
            </a:r>
            <a:r>
              <a:rPr lang="es-ES" sz="2400" dirty="0" smtClean="0"/>
              <a:t> un conjunto de fórmulas y </a:t>
            </a:r>
            <a:r>
              <a:rPr lang="es-ES" sz="2400" dirty="0" err="1" smtClean="0"/>
              <a:t>ϕ</a:t>
            </a:r>
            <a:r>
              <a:rPr lang="es-ES" sz="2400" dirty="0" smtClean="0"/>
              <a:t> una fórmula.</a:t>
            </a:r>
          </a:p>
          <a:p>
            <a:r>
              <a:rPr lang="es-ES" sz="2400" dirty="0" err="1" smtClean="0"/>
              <a:t>ϕ</a:t>
            </a:r>
            <a:r>
              <a:rPr lang="es-ES" sz="2400" dirty="0" smtClean="0"/>
              <a:t>  es </a:t>
            </a:r>
            <a:r>
              <a:rPr lang="es-ES" sz="2400" i="1" dirty="0" smtClean="0"/>
              <a:t>consecuencia lógica</a:t>
            </a:r>
            <a:r>
              <a:rPr lang="es-ES" sz="2400" dirty="0" smtClean="0"/>
              <a:t> de </a:t>
            </a:r>
            <a:r>
              <a:rPr lang="es-ES" sz="2400" i="1" dirty="0" smtClean="0"/>
              <a:t>S</a:t>
            </a:r>
            <a:r>
              <a:rPr lang="es-ES" sz="2400" dirty="0" smtClean="0"/>
              <a:t>, si toda </a:t>
            </a:r>
            <a:r>
              <a:rPr lang="es-ES" sz="2400" dirty="0"/>
              <a:t>i</a:t>
            </a:r>
            <a:r>
              <a:rPr lang="es-ES" sz="2400" dirty="0" smtClean="0"/>
              <a:t>nterpretación que es modelo para </a:t>
            </a:r>
            <a:r>
              <a:rPr lang="es-ES" sz="2400" i="1" dirty="0" smtClean="0"/>
              <a:t>S</a:t>
            </a:r>
            <a:r>
              <a:rPr lang="es-ES" sz="2400" dirty="0" smtClean="0"/>
              <a:t> también lo es para  </a:t>
            </a:r>
            <a:r>
              <a:rPr lang="es-ES" sz="2400" dirty="0" err="1" smtClean="0"/>
              <a:t>ϕ</a:t>
            </a:r>
            <a:r>
              <a:rPr lang="es-ES" sz="2400" dirty="0" smtClean="0"/>
              <a:t>.                (</a:t>
            </a:r>
            <a:r>
              <a:rPr lang="es-ES" sz="2400" i="1" dirty="0" smtClean="0"/>
              <a:t>S</a:t>
            </a:r>
            <a:r>
              <a:rPr lang="es-ES" sz="2400" dirty="0" smtClean="0"/>
              <a:t> </a:t>
            </a:r>
            <a:r>
              <a:rPr lang="es-ES" sz="2400" i="1" dirty="0" smtClean="0"/>
              <a:t>implica lógicamente</a:t>
            </a:r>
            <a:r>
              <a:rPr lang="es-ES" sz="2400" dirty="0" smtClean="0"/>
              <a:t> a </a:t>
            </a:r>
            <a:r>
              <a:rPr lang="es-ES" sz="2400" dirty="0" err="1" smtClean="0"/>
              <a:t>ϕ</a:t>
            </a:r>
            <a:r>
              <a:rPr lang="es-ES" sz="2400" dirty="0"/>
              <a:t>)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242034"/>
              </p:ext>
            </p:extLst>
          </p:nvPr>
        </p:nvGraphicFramePr>
        <p:xfrm>
          <a:off x="-2812299" y="4134725"/>
          <a:ext cx="6962479" cy="376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3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812299" y="4134725"/>
                        <a:ext cx="6962479" cy="376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1124845" y="4112391"/>
            <a:ext cx="776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</a:t>
            </a:r>
            <a:r>
              <a:rPr lang="es-ES" sz="2400" dirty="0" smtClean="0"/>
              <a:t>e puede decir también  </a:t>
            </a:r>
            <a:r>
              <a:rPr lang="es-ES" sz="2400" dirty="0" err="1" smtClean="0"/>
              <a:t>ϕ</a:t>
            </a:r>
            <a:r>
              <a:rPr lang="es-ES" sz="2400" dirty="0" smtClean="0"/>
              <a:t>  es </a:t>
            </a:r>
            <a:r>
              <a:rPr lang="es-ES" sz="2400" i="1" dirty="0" smtClean="0"/>
              <a:t>consecuencia lógica</a:t>
            </a:r>
            <a:r>
              <a:rPr lang="es-ES" sz="2400" dirty="0" smtClean="0"/>
              <a:t> de </a:t>
            </a:r>
            <a:r>
              <a:rPr lang="es-ES" sz="2400" i="1" dirty="0" smtClean="0"/>
              <a:t>S</a:t>
            </a:r>
            <a:endParaRPr lang="es-ES" sz="2400" i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241911" y="4825996"/>
            <a:ext cx="7297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conjunto de las consecuencias lógicas de </a:t>
            </a:r>
            <a:r>
              <a:rPr lang="es-ES" sz="2400" i="1" dirty="0" smtClean="0"/>
              <a:t>S</a:t>
            </a:r>
            <a:r>
              <a:rPr lang="es-ES" sz="2400" dirty="0" smtClean="0"/>
              <a:t> se escribe:</a:t>
            </a:r>
            <a:endParaRPr lang="es-ES" sz="24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334852"/>
              </p:ext>
            </p:extLst>
          </p:nvPr>
        </p:nvGraphicFramePr>
        <p:xfrm>
          <a:off x="601321" y="5496371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4" name="Documento" r:id="rId6" imgW="5397500" imgH="292100" progId="Word.Document.12">
                  <p:embed/>
                </p:oleObj>
              </mc:Choice>
              <mc:Fallback>
                <p:oleObj name="Documento" r:id="rId6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321" y="5496371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99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834401"/>
              </p:ext>
            </p:extLst>
          </p:nvPr>
        </p:nvGraphicFramePr>
        <p:xfrm>
          <a:off x="4275341" y="557911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4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5341" y="557911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126434"/>
              </p:ext>
            </p:extLst>
          </p:nvPr>
        </p:nvGraphicFramePr>
        <p:xfrm>
          <a:off x="2465926" y="4253495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5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5926" y="4253495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158431"/>
              </p:ext>
            </p:extLst>
          </p:nvPr>
        </p:nvGraphicFramePr>
        <p:xfrm>
          <a:off x="3614975" y="3824863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6" name="Documento" r:id="rId6" imgW="5397500" imgH="292100" progId="Word.Document.12">
                  <p:embed/>
                </p:oleObj>
              </mc:Choice>
              <mc:Fallback>
                <p:oleObj name="Documento" r:id="rId6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4975" y="3824863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043930"/>
              </p:ext>
            </p:extLst>
          </p:nvPr>
        </p:nvGraphicFramePr>
        <p:xfrm>
          <a:off x="1498305" y="3387773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7" name="Documento" r:id="rId8" imgW="5397500" imgH="292100" progId="Word.Document.12">
                  <p:embed/>
                </p:oleObj>
              </mc:Choice>
              <mc:Fallback>
                <p:oleObj name="Documento" r:id="rId8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305" y="3387773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248079"/>
              </p:ext>
            </p:extLst>
          </p:nvPr>
        </p:nvGraphicFramePr>
        <p:xfrm>
          <a:off x="855841" y="1568380"/>
          <a:ext cx="7950974" cy="4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8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5841" y="1568380"/>
                        <a:ext cx="7950974" cy="4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508006" y="241917"/>
            <a:ext cx="57936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1.7</a:t>
            </a:r>
            <a:r>
              <a:rPr lang="es-AR" sz="2400" dirty="0" smtClean="0"/>
              <a:t> </a:t>
            </a:r>
            <a:r>
              <a:rPr lang="es-AR" sz="3200" u="sng" dirty="0" smtClean="0"/>
              <a:t>TEOREMA DE LA DEDUCCION 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495911" y="915214"/>
            <a:ext cx="798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 S  un conjunto de fórmulas  y  </a:t>
            </a:r>
            <a:r>
              <a:rPr lang="es-ES" sz="2400" dirty="0" err="1" smtClean="0"/>
              <a:t>θ</a:t>
            </a:r>
            <a:r>
              <a:rPr lang="es-ES" sz="2400" dirty="0" smtClean="0"/>
              <a:t> y </a:t>
            </a:r>
            <a:r>
              <a:rPr lang="es-ES" sz="2400" dirty="0" err="1" smtClean="0"/>
              <a:t>ϕ</a:t>
            </a:r>
            <a:r>
              <a:rPr lang="es-ES" sz="2400" dirty="0" smtClean="0"/>
              <a:t>  fórmulas arbitrarias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32213" y="1544171"/>
            <a:ext cx="112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Luego: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46986" y="2197310"/>
            <a:ext cx="31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Demostración: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11245" y="2971409"/>
            <a:ext cx="59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Sea </a:t>
            </a:r>
            <a:r>
              <a:rPr lang="es-ES" i="1" dirty="0" smtClean="0"/>
              <a:t>I</a:t>
            </a:r>
            <a:r>
              <a:rPr lang="es-ES" dirty="0" smtClean="0"/>
              <a:t> una interpretación que verifica las fórmulas de S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4315" y="3353614"/>
            <a:ext cx="489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Probaremos que </a:t>
            </a:r>
            <a:r>
              <a:rPr lang="es-ES" i="1" dirty="0" smtClean="0"/>
              <a:t>I</a:t>
            </a:r>
            <a:r>
              <a:rPr lang="es-ES" dirty="0" smtClean="0"/>
              <a:t> verifica también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74965" y="3756870"/>
            <a:ext cx="851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Supongamos que v(</a:t>
            </a:r>
            <a:r>
              <a:rPr lang="es-ES" dirty="0" err="1" smtClean="0"/>
              <a:t>θ</a:t>
            </a:r>
            <a:r>
              <a:rPr lang="es-ES" dirty="0" smtClean="0"/>
              <a:t>) = 1 , por hipótesis tenemos que:                             ;   luego v(</a:t>
            </a:r>
            <a:r>
              <a:rPr lang="es-ES" dirty="0" err="1" smtClean="0"/>
              <a:t>ϕ</a:t>
            </a:r>
            <a:r>
              <a:rPr lang="es-ES" dirty="0" smtClean="0"/>
              <a:t>) = 1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11244" y="4217210"/>
            <a:ext cx="464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Esto es suficiente para probar que</a:t>
            </a:r>
            <a:r>
              <a:rPr lang="es-ES" i="1" dirty="0" smtClean="0"/>
              <a:t> I </a:t>
            </a:r>
            <a:r>
              <a:rPr lang="es-ES" dirty="0" smtClean="0"/>
              <a:t>verifica 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73686" y="2558831"/>
            <a:ext cx="43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1)</a:t>
            </a:r>
            <a:endParaRPr lang="es-ES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481892"/>
              </p:ext>
            </p:extLst>
          </p:nvPr>
        </p:nvGraphicFramePr>
        <p:xfrm>
          <a:off x="563653" y="2636063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9" name="Documento" r:id="rId11" imgW="5397500" imgH="292100" progId="Word.Document.12">
                  <p:embed/>
                </p:oleObj>
              </mc:Choice>
              <mc:Fallback>
                <p:oleObj name="Documento" r:id="rId11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653" y="2636063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156579"/>
              </p:ext>
            </p:extLst>
          </p:nvPr>
        </p:nvGraphicFramePr>
        <p:xfrm>
          <a:off x="760510" y="4827078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0" name="Documento" r:id="rId13" imgW="5397500" imgH="292100" progId="Word.Document.12">
                  <p:embed/>
                </p:oleObj>
              </mc:Choice>
              <mc:Fallback>
                <p:oleObj name="Documento" r:id="rId1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0510" y="4827078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229326" y="4755286"/>
            <a:ext cx="43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418505" y="5131579"/>
            <a:ext cx="595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Sea </a:t>
            </a:r>
            <a:r>
              <a:rPr lang="es-ES" i="1" dirty="0" smtClean="0"/>
              <a:t>I</a:t>
            </a:r>
            <a:r>
              <a:rPr lang="es-ES" dirty="0" smtClean="0"/>
              <a:t> una interpretación que verifica las fórmulas de </a:t>
            </a:r>
            <a:r>
              <a:rPr lang="es-ES" i="1" dirty="0" smtClean="0"/>
              <a:t>S</a:t>
            </a:r>
            <a:r>
              <a:rPr lang="es-ES" dirty="0" smtClean="0"/>
              <a:t> U { </a:t>
            </a:r>
            <a:r>
              <a:rPr lang="es-ES" dirty="0" err="1" smtClean="0"/>
              <a:t>θ</a:t>
            </a:r>
            <a:r>
              <a:rPr lang="es-ES" dirty="0" smtClean="0"/>
              <a:t> }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78988" y="5523490"/>
            <a:ext cx="62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I</a:t>
            </a:r>
            <a:r>
              <a:rPr lang="es-ES" dirty="0" smtClean="0"/>
              <a:t> verifica todas las fórmulas de S; por hipótesis verifica también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70913" y="5937389"/>
            <a:ext cx="609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 ser v(</a:t>
            </a:r>
            <a:r>
              <a:rPr lang="es-ES" dirty="0" err="1" smtClean="0"/>
              <a:t>θ</a:t>
            </a:r>
            <a:r>
              <a:rPr lang="es-ES" dirty="0" smtClean="0"/>
              <a:t>) = 1, necesariamente V(</a:t>
            </a:r>
            <a:r>
              <a:rPr lang="es-ES" dirty="0" err="1" smtClean="0"/>
              <a:t>ϕ</a:t>
            </a:r>
            <a:r>
              <a:rPr lang="es-ES" dirty="0" smtClean="0"/>
              <a:t>) = 1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908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761834"/>
              </p:ext>
            </p:extLst>
          </p:nvPr>
        </p:nvGraphicFramePr>
        <p:xfrm>
          <a:off x="83190" y="1238207"/>
          <a:ext cx="7198143" cy="389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1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190" y="1238207"/>
                        <a:ext cx="7198143" cy="389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955524" y="568476"/>
            <a:ext cx="643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14477" y="1209524"/>
            <a:ext cx="8575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Diga si                                                                         es una fórmula tautológica, sabiendo que: </a:t>
            </a:r>
            <a:endParaRPr lang="es-ES" sz="24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77364"/>
              </p:ext>
            </p:extLst>
          </p:nvPr>
        </p:nvGraphicFramePr>
        <p:xfrm>
          <a:off x="-303850" y="2158115"/>
          <a:ext cx="7887564" cy="426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2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03850" y="2158115"/>
                        <a:ext cx="7887564" cy="426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38677" y="2890750"/>
            <a:ext cx="830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Aplicando sucesivamente el Teorema de deducción, tenemos: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78092"/>
              </p:ext>
            </p:extLst>
          </p:nvPr>
        </p:nvGraphicFramePr>
        <p:xfrm>
          <a:off x="681226" y="3616476"/>
          <a:ext cx="7453689" cy="2104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3" name="Documento" r:id="rId7" imgW="5397500" imgH="1524000" progId="Word.Document.12">
                  <p:embed/>
                </p:oleObj>
              </mc:Choice>
              <mc:Fallback>
                <p:oleObj name="Documento" r:id="rId7" imgW="5397500" imgH="152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226" y="3616476"/>
                        <a:ext cx="7453689" cy="2104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80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970975"/>
              </p:ext>
            </p:extLst>
          </p:nvPr>
        </p:nvGraphicFramePr>
        <p:xfrm>
          <a:off x="-2495554" y="2351617"/>
          <a:ext cx="7056977" cy="381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7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95554" y="2351617"/>
                        <a:ext cx="7056977" cy="381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377792"/>
              </p:ext>
            </p:extLst>
          </p:nvPr>
        </p:nvGraphicFramePr>
        <p:xfrm>
          <a:off x="120954" y="517700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8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954" y="517700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18709"/>
              </p:ext>
            </p:extLst>
          </p:nvPr>
        </p:nvGraphicFramePr>
        <p:xfrm>
          <a:off x="1111265" y="454083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9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1265" y="454083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653189"/>
              </p:ext>
            </p:extLst>
          </p:nvPr>
        </p:nvGraphicFramePr>
        <p:xfrm>
          <a:off x="2103055" y="3645800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0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03055" y="3645800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796463"/>
              </p:ext>
            </p:extLst>
          </p:nvPr>
        </p:nvGraphicFramePr>
        <p:xfrm>
          <a:off x="903928" y="362857"/>
          <a:ext cx="7636788" cy="413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1" name="Documento" r:id="rId11" imgW="5397500" imgH="292100" progId="Word.Document.12">
                  <p:embed/>
                </p:oleObj>
              </mc:Choice>
              <mc:Fallback>
                <p:oleObj name="Documento" r:id="rId11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3928" y="362857"/>
                        <a:ext cx="7636788" cy="413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48390" y="362858"/>
            <a:ext cx="4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Todo conjunto de fórmulas S, 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721048" y="338667"/>
            <a:ext cx="3568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</a:t>
            </a:r>
            <a:r>
              <a:rPr lang="es-ES" sz="2400" dirty="0" smtClean="0"/>
              <a:t>ara toda fórmula </a:t>
            </a:r>
            <a:r>
              <a:rPr lang="es-ES" sz="2400" dirty="0" err="1" smtClean="0"/>
              <a:t>θ</a:t>
            </a:r>
            <a:r>
              <a:rPr lang="es-ES" sz="2400" dirty="0" smtClean="0"/>
              <a:t> se tiene que:                </a:t>
            </a:r>
            <a:endParaRPr lang="es-ES" sz="24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711691"/>
              </p:ext>
            </p:extLst>
          </p:nvPr>
        </p:nvGraphicFramePr>
        <p:xfrm>
          <a:off x="181429" y="1214661"/>
          <a:ext cx="5724071" cy="309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2" name="Documento" r:id="rId13" imgW="5397500" imgH="292100" progId="Word.Document.12">
                  <p:embed/>
                </p:oleObj>
              </mc:Choice>
              <mc:Fallback>
                <p:oleObj name="Documento" r:id="rId1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1429" y="1214661"/>
                        <a:ext cx="5724071" cy="309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092095" y="1142092"/>
            <a:ext cx="377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</a:t>
            </a:r>
            <a:r>
              <a:rPr lang="es-ES" sz="2400" dirty="0" smtClean="0"/>
              <a:t>s </a:t>
            </a:r>
            <a:r>
              <a:rPr lang="es-ES" sz="2400" dirty="0" err="1" smtClean="0"/>
              <a:t>insatisfacible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266103" y="1838481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Demostración: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850562" y="2322308"/>
            <a:ext cx="68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y solo si toda valuación que satisface a S, </a:t>
            </a:r>
          </a:p>
          <a:p>
            <a:r>
              <a:rPr lang="es-ES" sz="2400" dirty="0" smtClean="0"/>
              <a:t>también satisface a </a:t>
            </a:r>
            <a:r>
              <a:rPr lang="es-ES" sz="2400" dirty="0" err="1" smtClean="0"/>
              <a:t>θ</a:t>
            </a:r>
            <a:endParaRPr lang="es-ES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857822" y="3201141"/>
            <a:ext cx="68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y solo si toda valuación que satisface a S, </a:t>
            </a:r>
          </a:p>
          <a:p>
            <a:r>
              <a:rPr lang="es-ES" sz="2400" dirty="0"/>
              <a:t>v</a:t>
            </a:r>
            <a:r>
              <a:rPr lang="es-ES" sz="2400" dirty="0" smtClean="0"/>
              <a:t>erifica que:</a:t>
            </a:r>
            <a:endParaRPr lang="es-ES" sz="2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857822" y="4072714"/>
            <a:ext cx="683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y solo si toda valuación que satisface a S, </a:t>
            </a:r>
          </a:p>
          <a:p>
            <a:r>
              <a:rPr lang="es-ES" sz="2400" dirty="0" smtClean="0"/>
              <a:t>no satisface</a:t>
            </a:r>
            <a:endParaRPr lang="es-ES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23338" y="5055815"/>
            <a:ext cx="774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Es decir que:                      es </a:t>
            </a:r>
            <a:r>
              <a:rPr lang="es-ES" sz="2400" dirty="0" err="1" smtClean="0"/>
              <a:t>insatisfacible</a:t>
            </a:r>
            <a:endParaRPr lang="es-ES" sz="2400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9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470075"/>
              </p:ext>
            </p:extLst>
          </p:nvPr>
        </p:nvGraphicFramePr>
        <p:xfrm>
          <a:off x="-933432" y="820972"/>
          <a:ext cx="12375148" cy="40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4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33432" y="820972"/>
                        <a:ext cx="12375148" cy="40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36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43754" y="782489"/>
            <a:ext cx="330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  Verifique que</a:t>
            </a:r>
            <a:endParaRPr lang="es-ES" sz="24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631027"/>
              </p:ext>
            </p:extLst>
          </p:nvPr>
        </p:nvGraphicFramePr>
        <p:xfrm>
          <a:off x="-1309247" y="1564968"/>
          <a:ext cx="13546370" cy="44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5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309247" y="1564968"/>
                        <a:ext cx="13546370" cy="44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58416" y="1539322"/>
            <a:ext cx="317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Analizamos: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79952" y="2411600"/>
            <a:ext cx="474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Bajo la </a:t>
            </a:r>
            <a:r>
              <a:rPr lang="es-ES" sz="2400" i="1" dirty="0" smtClean="0"/>
              <a:t>I = </a:t>
            </a:r>
            <a:r>
              <a:rPr lang="es-ES" sz="2400" dirty="0" smtClean="0"/>
              <a:t>{ p }  es modelo de </a:t>
            </a:r>
            <a:endParaRPr lang="es-ES" sz="24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322121"/>
              </p:ext>
            </p:extLst>
          </p:nvPr>
        </p:nvGraphicFramePr>
        <p:xfrm>
          <a:off x="-2837446" y="3128448"/>
          <a:ext cx="13546370" cy="44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6" name="Documento" r:id="rId7" imgW="8890000" imgH="292100" progId="Word.Document.12">
                  <p:embed/>
                </p:oleObj>
              </mc:Choice>
              <mc:Fallback>
                <p:oleObj name="Documento" r:id="rId7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837446" y="3128448"/>
                        <a:ext cx="13546370" cy="44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641463" y="3989412"/>
            <a:ext cx="729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Luego, la deducción propuesta es ilegítima, no se verifica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5797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37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44096" y="602897"/>
            <a:ext cx="755638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Ejercicio:</a:t>
            </a:r>
          </a:p>
          <a:p>
            <a:endParaRPr lang="es-ES" sz="2400" dirty="0" smtClean="0"/>
          </a:p>
          <a:p>
            <a:r>
              <a:rPr lang="es-ES" sz="2400" dirty="0" smtClean="0"/>
              <a:t>Diga si las siguientes fórmulas son </a:t>
            </a:r>
            <a:r>
              <a:rPr lang="es-ES" sz="2400" dirty="0" err="1" smtClean="0"/>
              <a:t>satisfacibles</a:t>
            </a:r>
            <a:r>
              <a:rPr lang="es-ES" sz="2400" dirty="0" smtClean="0"/>
              <a:t>. Justifique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979298"/>
              </p:ext>
            </p:extLst>
          </p:nvPr>
        </p:nvGraphicFramePr>
        <p:xfrm>
          <a:off x="-4571624" y="2206360"/>
          <a:ext cx="14717591" cy="483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7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571624" y="2206360"/>
                        <a:ext cx="14717591" cy="483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818820"/>
              </p:ext>
            </p:extLst>
          </p:nvPr>
        </p:nvGraphicFramePr>
        <p:xfrm>
          <a:off x="-3480902" y="3045168"/>
          <a:ext cx="14473596" cy="475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8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480902" y="3045168"/>
                        <a:ext cx="14473596" cy="475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080073"/>
              </p:ext>
            </p:extLst>
          </p:nvPr>
        </p:nvGraphicFramePr>
        <p:xfrm>
          <a:off x="-3871289" y="3924340"/>
          <a:ext cx="14863983" cy="48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59" name="Documento" r:id="rId7" imgW="8890000" imgH="292100" progId="Word.Document.12">
                  <p:embed/>
                </p:oleObj>
              </mc:Choice>
              <mc:Fallback>
                <p:oleObj name="Documento" r:id="rId7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3871289" y="3924340"/>
                        <a:ext cx="14863983" cy="48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227086"/>
              </p:ext>
            </p:extLst>
          </p:nvPr>
        </p:nvGraphicFramePr>
        <p:xfrm>
          <a:off x="-2700097" y="4783789"/>
          <a:ext cx="13692791" cy="44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60" name="Documento" r:id="rId9" imgW="8890000" imgH="292100" progId="Word.Document.12">
                  <p:embed/>
                </p:oleObj>
              </mc:Choice>
              <mc:Fallback>
                <p:oleObj name="Documento" r:id="rId9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700097" y="4783789"/>
                        <a:ext cx="13692791" cy="44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02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38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513168" y="487447"/>
            <a:ext cx="8005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Demuestre la validez de las siguientes afirmaciones mediante tabla de verdad: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787984"/>
              </p:ext>
            </p:extLst>
          </p:nvPr>
        </p:nvGraphicFramePr>
        <p:xfrm>
          <a:off x="-502779" y="1847187"/>
          <a:ext cx="9646779" cy="522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27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02779" y="1847187"/>
                        <a:ext cx="9646779" cy="522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364295"/>
              </p:ext>
            </p:extLst>
          </p:nvPr>
        </p:nvGraphicFramePr>
        <p:xfrm>
          <a:off x="-343875" y="3141845"/>
          <a:ext cx="9261600" cy="501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28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43875" y="3141845"/>
                        <a:ext cx="9261600" cy="501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250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635235"/>
              </p:ext>
            </p:extLst>
          </p:nvPr>
        </p:nvGraphicFramePr>
        <p:xfrm>
          <a:off x="2796826" y="2780090"/>
          <a:ext cx="7727479" cy="41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8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6826" y="2780090"/>
                        <a:ext cx="7727479" cy="41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429071" y="483812"/>
            <a:ext cx="57289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1.8 </a:t>
            </a:r>
            <a:r>
              <a:rPr lang="es-ES" sz="3200" u="sng" dirty="0" smtClean="0"/>
              <a:t>EQUIVALENCIA LOGICA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471714" y="1190463"/>
            <a:ext cx="8297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Dos fórmulas  </a:t>
            </a:r>
            <a:r>
              <a:rPr lang="es-ES" sz="2400" dirty="0" err="1" smtClean="0"/>
              <a:t>θ</a:t>
            </a:r>
            <a:r>
              <a:rPr lang="es-ES" sz="2400" dirty="0" smtClean="0"/>
              <a:t>  y  </a:t>
            </a:r>
            <a:r>
              <a:rPr lang="es-ES" sz="2400" dirty="0" err="1" smtClean="0"/>
              <a:t>ϕ</a:t>
            </a:r>
            <a:r>
              <a:rPr lang="es-ES" sz="2400" dirty="0" smtClean="0"/>
              <a:t>  son </a:t>
            </a:r>
            <a:r>
              <a:rPr lang="es-ES" sz="2400" i="1" dirty="0" smtClean="0"/>
              <a:t>lógicamente equivalentes</a:t>
            </a:r>
            <a:r>
              <a:rPr lang="es-ES" sz="2400" dirty="0" smtClean="0"/>
              <a:t> si para toda interpretación </a:t>
            </a:r>
            <a:r>
              <a:rPr lang="es-ES" sz="2400" i="1" dirty="0" smtClean="0"/>
              <a:t>I</a:t>
            </a:r>
            <a:r>
              <a:rPr lang="es-ES" sz="2400" dirty="0" smtClean="0"/>
              <a:t>, los valores de verdad coinciden; </a:t>
            </a:r>
          </a:p>
          <a:p>
            <a:r>
              <a:rPr lang="es-ES" sz="2400" dirty="0"/>
              <a:t>	</a:t>
            </a:r>
            <a:r>
              <a:rPr lang="es-ES" sz="2400" dirty="0" smtClean="0"/>
              <a:t>								es decir v(</a:t>
            </a:r>
            <a:r>
              <a:rPr lang="es-ES" sz="2400" dirty="0" err="1" smtClean="0"/>
              <a:t>θ</a:t>
            </a:r>
            <a:r>
              <a:rPr lang="es-ES" sz="2400" dirty="0" smtClean="0"/>
              <a:t>) = v(</a:t>
            </a:r>
            <a:r>
              <a:rPr lang="es-ES" sz="2400" dirty="0" err="1" smtClean="0"/>
              <a:t>ϕ</a:t>
            </a:r>
            <a:r>
              <a:rPr lang="es-ES" sz="2400" dirty="0" smtClean="0"/>
              <a:t>) para toda </a:t>
            </a:r>
            <a:r>
              <a:rPr lang="es-ES" sz="2400" i="1" dirty="0" smtClean="0"/>
              <a:t>I</a:t>
            </a:r>
            <a:endParaRPr lang="es-ES" sz="2400" i="1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015123"/>
              </p:ext>
            </p:extLst>
          </p:nvPr>
        </p:nvGraphicFramePr>
        <p:xfrm>
          <a:off x="-1762989" y="2738663"/>
          <a:ext cx="7727479" cy="41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9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762989" y="2738663"/>
                        <a:ext cx="7727479" cy="41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955118" y="2726577"/>
            <a:ext cx="185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</a:t>
            </a:r>
            <a:r>
              <a:rPr lang="es-ES" sz="2400" dirty="0" smtClean="0"/>
              <a:t>e expresa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238333"/>
              </p:ext>
            </p:extLst>
          </p:nvPr>
        </p:nvGraphicFramePr>
        <p:xfrm>
          <a:off x="1102158" y="3545868"/>
          <a:ext cx="719666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0" name="Documento" r:id="rId7" imgW="5397500" imgH="1371600" progId="Word.Document.12">
                  <p:embed/>
                </p:oleObj>
              </mc:Choice>
              <mc:Fallback>
                <p:oleObj name="Documento" r:id="rId7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2158" y="3545868"/>
                        <a:ext cx="7196667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850064"/>
              </p:ext>
            </p:extLst>
          </p:nvPr>
        </p:nvGraphicFramePr>
        <p:xfrm>
          <a:off x="562276" y="5817811"/>
          <a:ext cx="7487207" cy="40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1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276" y="5817811"/>
                        <a:ext cx="7487207" cy="405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ector recto 9"/>
          <p:cNvCxnSpPr/>
          <p:nvPr/>
        </p:nvCxnSpPr>
        <p:spPr>
          <a:xfrm>
            <a:off x="2564190" y="3911158"/>
            <a:ext cx="431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39</a:t>
            </a:fld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4156655" y="3597180"/>
            <a:ext cx="12829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5707416" y="3608472"/>
            <a:ext cx="12829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35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1590" y="635023"/>
            <a:ext cx="82189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1.1 </a:t>
            </a:r>
            <a:r>
              <a:rPr lang="es-ES" sz="3200" u="sng" dirty="0" smtClean="0"/>
              <a:t>SINTAXIS DEL LENGUAJE DE PROPOSICIONES</a:t>
            </a:r>
            <a:endParaRPr lang="es-ES" sz="3200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946450" y="1670309"/>
            <a:ext cx="4396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 smtClean="0"/>
              <a:t>V = </a:t>
            </a:r>
            <a:r>
              <a:rPr lang="es-ES" sz="2800" dirty="0" smtClean="0"/>
              <a:t>{p</a:t>
            </a:r>
            <a:r>
              <a:rPr lang="es-ES" sz="2800" baseline="-25000" dirty="0" smtClean="0"/>
              <a:t>1</a:t>
            </a:r>
            <a:r>
              <a:rPr lang="es-ES" sz="2800" dirty="0" smtClean="0"/>
              <a:t>, p</a:t>
            </a:r>
            <a:r>
              <a:rPr lang="es-ES" sz="2800" baseline="-25000" dirty="0" smtClean="0"/>
              <a:t>2</a:t>
            </a:r>
            <a:r>
              <a:rPr lang="es-ES" sz="2800" dirty="0" smtClean="0"/>
              <a:t>, p</a:t>
            </a:r>
            <a:r>
              <a:rPr lang="es-ES" sz="2800" baseline="-25000" dirty="0" smtClean="0"/>
              <a:t>3</a:t>
            </a:r>
            <a:r>
              <a:rPr lang="es-ES" sz="2800" dirty="0" smtClean="0"/>
              <a:t>, </a:t>
            </a:r>
            <a:r>
              <a:rPr lang="mr-IN" sz="2800" dirty="0" smtClean="0"/>
              <a:t>…</a:t>
            </a:r>
            <a:r>
              <a:rPr lang="es-ES_tradnl" sz="2800" dirty="0" smtClean="0"/>
              <a:t>,</a:t>
            </a:r>
            <a:r>
              <a:rPr lang="es-ES_tradnl" sz="2800" dirty="0" err="1" smtClean="0"/>
              <a:t>p</a:t>
            </a:r>
            <a:r>
              <a:rPr lang="es-ES_tradnl" sz="2800" baseline="-25000" dirty="0" err="1" smtClean="0"/>
              <a:t>n</a:t>
            </a:r>
            <a:r>
              <a:rPr lang="es-ES" sz="2800" dirty="0" smtClean="0"/>
              <a:t>}</a:t>
            </a:r>
            <a:endParaRPr lang="es-ES" sz="2800" i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090192"/>
              </p:ext>
            </p:extLst>
          </p:nvPr>
        </p:nvGraphicFramePr>
        <p:xfrm>
          <a:off x="-3082410" y="2722092"/>
          <a:ext cx="11117620" cy="450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"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82410" y="2722092"/>
                        <a:ext cx="11117620" cy="450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986368" y="3649381"/>
            <a:ext cx="236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 smtClean="0"/>
              <a:t>P =  </a:t>
            </a:r>
            <a:r>
              <a:rPr lang="es-ES" sz="2800" dirty="0" smtClean="0"/>
              <a:t>{ (, ) }</a:t>
            </a:r>
            <a:endParaRPr lang="es-ES" sz="2800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60620" y="1824690"/>
            <a:ext cx="3144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ariables proposicionales</a:t>
            </a:r>
            <a:endParaRPr lang="es-ES" sz="20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734597" y="2722092"/>
            <a:ext cx="3033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</a:t>
            </a:r>
            <a:r>
              <a:rPr lang="es-ES" sz="2000" dirty="0" smtClean="0"/>
              <a:t>onectores lógicos</a:t>
            </a:r>
            <a:endParaRPr lang="es-ES" sz="20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857890" y="3772671"/>
            <a:ext cx="2589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</a:t>
            </a:r>
            <a:r>
              <a:rPr lang="es-ES" sz="2000" dirty="0" smtClean="0"/>
              <a:t>ímbolos auxiliares</a:t>
            </a:r>
            <a:endParaRPr lang="es-ES" sz="2000" dirty="0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386315"/>
              </p:ext>
            </p:extLst>
          </p:nvPr>
        </p:nvGraphicFramePr>
        <p:xfrm>
          <a:off x="-2860019" y="4698064"/>
          <a:ext cx="11303984" cy="61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860019" y="4698064"/>
                        <a:ext cx="11303984" cy="61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z="1800" smtClean="0"/>
              <a:t>4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0234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10381" y="520095"/>
            <a:ext cx="170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TEOREMA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641048" y="1124857"/>
            <a:ext cx="621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 </a:t>
            </a:r>
            <a:r>
              <a:rPr lang="es-ES" sz="2400" dirty="0" err="1" smtClean="0"/>
              <a:t>θ</a:t>
            </a:r>
            <a:r>
              <a:rPr lang="es-ES" sz="2400" dirty="0" smtClean="0"/>
              <a:t>  y  </a:t>
            </a:r>
            <a:r>
              <a:rPr lang="es-ES" sz="2400" dirty="0" err="1" smtClean="0"/>
              <a:t>ϕ</a:t>
            </a:r>
            <a:r>
              <a:rPr lang="es-ES" sz="2400" dirty="0" smtClean="0"/>
              <a:t>   son fórmulas arbitrarias, entonces 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248729"/>
              </p:ext>
            </p:extLst>
          </p:nvPr>
        </p:nvGraphicFramePr>
        <p:xfrm>
          <a:off x="1416521" y="1741717"/>
          <a:ext cx="7727479" cy="41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9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521" y="1741717"/>
                        <a:ext cx="7727479" cy="41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557114"/>
              </p:ext>
            </p:extLst>
          </p:nvPr>
        </p:nvGraphicFramePr>
        <p:xfrm>
          <a:off x="1296565" y="2705100"/>
          <a:ext cx="6889780" cy="173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0" name="Documento" r:id="rId5" imgW="5753100" imgH="1447800" progId="Word.Document.12">
                  <p:embed/>
                </p:oleObj>
              </mc:Choice>
              <mc:Fallback>
                <p:oleObj name="Documento" r:id="rId5" imgW="57531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6565" y="2705100"/>
                        <a:ext cx="6889780" cy="173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/>
          <p:cNvCxnSpPr/>
          <p:nvPr/>
        </p:nvCxnSpPr>
        <p:spPr>
          <a:xfrm>
            <a:off x="1209524" y="3048000"/>
            <a:ext cx="6976821" cy="12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679837"/>
              </p:ext>
            </p:extLst>
          </p:nvPr>
        </p:nvGraphicFramePr>
        <p:xfrm>
          <a:off x="689184" y="4916013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1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9184" y="4916013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389023"/>
              </p:ext>
            </p:extLst>
          </p:nvPr>
        </p:nvGraphicFramePr>
        <p:xfrm>
          <a:off x="529071" y="5728603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2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9071" y="5728603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40</a:t>
            </a:fld>
            <a:endParaRPr lang="es-ES"/>
          </a:p>
        </p:txBody>
      </p:sp>
      <p:cxnSp>
        <p:nvCxnSpPr>
          <p:cNvPr id="11" name="Conector recto 10"/>
          <p:cNvCxnSpPr/>
          <p:nvPr/>
        </p:nvCxnSpPr>
        <p:spPr>
          <a:xfrm flipH="1">
            <a:off x="2617153" y="2822090"/>
            <a:ext cx="12829" cy="1616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4065282" y="2807726"/>
            <a:ext cx="12829" cy="1616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5308147" y="2806190"/>
            <a:ext cx="12829" cy="1616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7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977259"/>
              </p:ext>
            </p:extLst>
          </p:nvPr>
        </p:nvGraphicFramePr>
        <p:xfrm>
          <a:off x="1542323" y="2546332"/>
          <a:ext cx="5589512" cy="30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2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2323" y="2546332"/>
                        <a:ext cx="5589512" cy="30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737808" y="508001"/>
            <a:ext cx="366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u="sng" dirty="0"/>
              <a:t>Conectivos adecuados</a:t>
            </a:r>
            <a:endParaRPr lang="es-ES" sz="2400" u="sng" dirty="0"/>
          </a:p>
        </p:txBody>
      </p:sp>
      <p:sp>
        <p:nvSpPr>
          <p:cNvPr id="7" name="CuadroTexto 6"/>
          <p:cNvSpPr txBox="1"/>
          <p:nvPr/>
        </p:nvSpPr>
        <p:spPr>
          <a:xfrm>
            <a:off x="538415" y="1252141"/>
            <a:ext cx="791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 conjunto de conectivos es adecuado si a partir de sus elementos pueden definirse todos los demás conectivos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725268" y="2437478"/>
            <a:ext cx="538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conjunto                              </a:t>
            </a:r>
            <a:r>
              <a:rPr lang="es-ES" sz="2400" b="1" i="1" dirty="0" smtClean="0"/>
              <a:t>es adecuado</a:t>
            </a:r>
            <a:r>
              <a:rPr lang="es-ES" sz="2400" dirty="0" smtClean="0"/>
              <a:t>  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482823" y="4046263"/>
            <a:ext cx="46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Son conjuntos adecuados</a:t>
            </a:r>
            <a:endParaRPr lang="es-ES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273286"/>
              </p:ext>
            </p:extLst>
          </p:nvPr>
        </p:nvGraphicFramePr>
        <p:xfrm>
          <a:off x="313601" y="3329838"/>
          <a:ext cx="8860917" cy="47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3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601" y="3329838"/>
                        <a:ext cx="8860917" cy="47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533713"/>
              </p:ext>
            </p:extLst>
          </p:nvPr>
        </p:nvGraphicFramePr>
        <p:xfrm>
          <a:off x="-192435" y="4747603"/>
          <a:ext cx="9495738" cy="51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4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92435" y="4747603"/>
                        <a:ext cx="9495738" cy="51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1483575" y="5544397"/>
            <a:ext cx="46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NO son conjuntos adecuados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3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427338"/>
              </p:ext>
            </p:extLst>
          </p:nvPr>
        </p:nvGraphicFramePr>
        <p:xfrm>
          <a:off x="849297" y="682878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9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297" y="682878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346096"/>
              </p:ext>
            </p:extLst>
          </p:nvPr>
        </p:nvGraphicFramePr>
        <p:xfrm>
          <a:off x="689184" y="1495468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0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9184" y="1495468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403596"/>
              </p:ext>
            </p:extLst>
          </p:nvPr>
        </p:nvGraphicFramePr>
        <p:xfrm>
          <a:off x="229335" y="2706641"/>
          <a:ext cx="8682524" cy="1193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1" name="Documento" r:id="rId7" imgW="9512300" imgH="1308100" progId="Word.Document.12">
                  <p:embed/>
                </p:oleObj>
              </mc:Choice>
              <mc:Fallback>
                <p:oleObj name="Documento" r:id="rId7" imgW="9512300" imgH="130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335" y="2706641"/>
                        <a:ext cx="8682524" cy="1193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42</a:t>
            </a:fld>
            <a:endParaRPr lang="es-ES"/>
          </a:p>
        </p:txBody>
      </p:sp>
      <p:cxnSp>
        <p:nvCxnSpPr>
          <p:cNvPr id="5" name="Conector recto 4"/>
          <p:cNvCxnSpPr/>
          <p:nvPr/>
        </p:nvCxnSpPr>
        <p:spPr>
          <a:xfrm>
            <a:off x="229335" y="2976022"/>
            <a:ext cx="86825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193114" y="2760907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691897" y="2733715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577098" y="2733715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3460751" y="2719351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537501" y="2756299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6267206" y="2729107"/>
            <a:ext cx="0" cy="108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60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89434" y="214790"/>
            <a:ext cx="46324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1.9 </a:t>
            </a:r>
            <a:r>
              <a:rPr lang="es-AR" sz="3200" u="sng" dirty="0" smtClean="0"/>
              <a:t>REGLAS DE PRIORIDAD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314476" y="891759"/>
            <a:ext cx="8576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 pueden eliminar eventualmente los paréntesis, estableciendo una regla de prioridad según el siguiente orden de mayor a menor: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78175"/>
              </p:ext>
            </p:extLst>
          </p:nvPr>
        </p:nvGraphicFramePr>
        <p:xfrm>
          <a:off x="-1" y="1810238"/>
          <a:ext cx="8443985" cy="196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8" name="Documento" r:id="rId3" imgW="5397500" imgH="1257300" progId="Word.Document.12">
                  <p:embed/>
                </p:oleObj>
              </mc:Choice>
              <mc:Fallback>
                <p:oleObj name="Documento" r:id="rId3" imgW="5397500" imgH="1257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1810238"/>
                        <a:ext cx="8443985" cy="1966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427704"/>
              </p:ext>
            </p:extLst>
          </p:nvPr>
        </p:nvGraphicFramePr>
        <p:xfrm>
          <a:off x="194334" y="3913424"/>
          <a:ext cx="8696270" cy="1353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9" name="Documento" r:id="rId5" imgW="6121400" imgH="952500" progId="Word.Document.12">
                  <p:embed/>
                </p:oleObj>
              </mc:Choice>
              <mc:Fallback>
                <p:oleObj name="Documento" r:id="rId5" imgW="6121400" imgH="952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334" y="3913424"/>
                        <a:ext cx="8696270" cy="1353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085615"/>
              </p:ext>
            </p:extLst>
          </p:nvPr>
        </p:nvGraphicFramePr>
        <p:xfrm>
          <a:off x="-2270053" y="5418681"/>
          <a:ext cx="12883622" cy="423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0" name="Documento" r:id="rId7" imgW="8890000" imgH="292100" progId="Word.Document.12">
                  <p:embed/>
                </p:oleObj>
              </mc:Choice>
              <mc:Fallback>
                <p:oleObj name="Documento" r:id="rId7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70053" y="5418681"/>
                        <a:ext cx="12883622" cy="423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103516"/>
              </p:ext>
            </p:extLst>
          </p:nvPr>
        </p:nvGraphicFramePr>
        <p:xfrm>
          <a:off x="-2064024" y="6101138"/>
          <a:ext cx="13095691" cy="4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1" name="Documento" r:id="rId9" imgW="8890000" imgH="292100" progId="Word.Document.12">
                  <p:embed/>
                </p:oleObj>
              </mc:Choice>
              <mc:Fallback>
                <p:oleObj name="Documento" r:id="rId9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064024" y="6101138"/>
                        <a:ext cx="13095691" cy="4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1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3469" y="304801"/>
            <a:ext cx="771517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en una expresión los conectivos tienen el mismo orden de precedencia, </a:t>
            </a:r>
            <a:r>
              <a:rPr lang="es-ES" sz="2400" u="sng" dirty="0" smtClean="0"/>
              <a:t>la evaluación de tal expresión se realiza de izquierda a derecha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236420"/>
              </p:ext>
            </p:extLst>
          </p:nvPr>
        </p:nvGraphicFramePr>
        <p:xfrm>
          <a:off x="-551442" y="1639388"/>
          <a:ext cx="10021112" cy="542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9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51442" y="1639388"/>
                        <a:ext cx="10021112" cy="542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511818" y="2416517"/>
            <a:ext cx="2492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u="sng" dirty="0" smtClean="0"/>
              <a:t>Ejercicio</a:t>
            </a:r>
            <a:r>
              <a:rPr lang="es-ES" sz="2000" dirty="0" smtClean="0"/>
              <a:t>: Sean las </a:t>
            </a:r>
            <a:r>
              <a:rPr lang="es-ES" sz="2000" dirty="0" err="1" smtClean="0"/>
              <a:t>fbf</a:t>
            </a:r>
            <a:endParaRPr lang="es-ES" sz="20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784115"/>
              </p:ext>
            </p:extLst>
          </p:nvPr>
        </p:nvGraphicFramePr>
        <p:xfrm>
          <a:off x="749000" y="2951045"/>
          <a:ext cx="7593328" cy="39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0" name="Documento" r:id="rId5" imgW="5626100" imgH="292100" progId="Word.Document.12">
                  <p:embed/>
                </p:oleObj>
              </mc:Choice>
              <mc:Fallback>
                <p:oleObj name="Documento" r:id="rId5" imgW="56261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9000" y="2951045"/>
                        <a:ext cx="7593328" cy="394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31006" y="3625103"/>
            <a:ext cx="7593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Encuentre fórmulas equivalentes que usen solo los conectivos</a:t>
            </a:r>
            <a:endParaRPr lang="es-ES" sz="20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910372"/>
              </p:ext>
            </p:extLst>
          </p:nvPr>
        </p:nvGraphicFramePr>
        <p:xfrm>
          <a:off x="-663235" y="4268846"/>
          <a:ext cx="8893180" cy="481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1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663235" y="4268846"/>
                        <a:ext cx="8893180" cy="481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23099" y="4865129"/>
            <a:ext cx="7855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u="sng" dirty="0" smtClean="0"/>
              <a:t>Ejercicio</a:t>
            </a:r>
            <a:r>
              <a:rPr lang="es-ES" sz="2000" dirty="0" smtClean="0"/>
              <a:t>: Usando paréntesis, indique el orden en que se ejecutan los conectivos de acuerdo al orden de precedencia</a:t>
            </a:r>
            <a:endParaRPr lang="es-ES" sz="20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201071"/>
              </p:ext>
            </p:extLst>
          </p:nvPr>
        </p:nvGraphicFramePr>
        <p:xfrm>
          <a:off x="-24379" y="5765435"/>
          <a:ext cx="8366707" cy="452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2" name="Documento" r:id="rId9" imgW="5397500" imgH="292100" progId="Word.Document.12">
                  <p:embed/>
                </p:oleObj>
              </mc:Choice>
              <mc:Fallback>
                <p:oleObj name="Documento" r:id="rId9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4379" y="5765435"/>
                        <a:ext cx="8366707" cy="452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95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46674"/>
              </p:ext>
            </p:extLst>
          </p:nvPr>
        </p:nvGraphicFramePr>
        <p:xfrm>
          <a:off x="2232483" y="4501292"/>
          <a:ext cx="7969691" cy="52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62" name="Documento" r:id="rId3" imgW="5397500" imgH="355600" progId="Word.Document.12">
                  <p:embed/>
                </p:oleObj>
              </mc:Choice>
              <mc:Fallback>
                <p:oleObj name="Documento" r:id="rId3" imgW="5397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2483" y="4501292"/>
                        <a:ext cx="7969691" cy="52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284795"/>
              </p:ext>
            </p:extLst>
          </p:nvPr>
        </p:nvGraphicFramePr>
        <p:xfrm>
          <a:off x="2283798" y="2909734"/>
          <a:ext cx="8109956" cy="53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63" name="Documento" r:id="rId5" imgW="5397500" imgH="355600" progId="Word.Document.12">
                  <p:embed/>
                </p:oleObj>
              </mc:Choice>
              <mc:Fallback>
                <p:oleObj name="Documento" r:id="rId5" imgW="5397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3798" y="2909734"/>
                        <a:ext cx="8109956" cy="534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762000" y="416006"/>
            <a:ext cx="47417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1.10 </a:t>
            </a:r>
            <a:r>
              <a:rPr lang="es-AR" sz="3200" u="sng" dirty="0" smtClean="0"/>
              <a:t>CIRCUITOS LOGICOS </a:t>
            </a:r>
            <a:endParaRPr lang="es-ES" sz="3200" u="sng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1064822" y="184719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2217884" y="1845657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614921" y="1641950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38974" y="187283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710460" y="1884124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/>
              <a:t>2</a:t>
            </a:r>
            <a:endParaRPr lang="es-ES" sz="20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656934" y="1266844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960642" y="3179769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113704" y="317823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1510741" y="297452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34794" y="3205408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552754" y="259942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3319630" y="3165405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2716667" y="2961698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3812206" y="320387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/>
              <a:t>2</a:t>
            </a:r>
            <a:endParaRPr lang="es-ES" sz="20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771509" y="258659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</a:t>
            </a:r>
            <a:endParaRPr lang="es-ES" sz="2000" dirty="0"/>
          </a:p>
        </p:txBody>
      </p:sp>
      <p:cxnSp>
        <p:nvCxnSpPr>
          <p:cNvPr id="26" name="Conector recto 25"/>
          <p:cNvCxnSpPr/>
          <p:nvPr/>
        </p:nvCxnSpPr>
        <p:spPr>
          <a:xfrm>
            <a:off x="1446596" y="4358409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2599658" y="435687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1996695" y="415316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604956" y="4704748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2038708" y="377806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</a:p>
        </p:txBody>
      </p:sp>
      <p:cxnSp>
        <p:nvCxnSpPr>
          <p:cNvPr id="31" name="Conector recto 30"/>
          <p:cNvCxnSpPr/>
          <p:nvPr/>
        </p:nvCxnSpPr>
        <p:spPr>
          <a:xfrm>
            <a:off x="3189792" y="4754541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3836316" y="465190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/>
              <a:t>2</a:t>
            </a:r>
            <a:endParaRPr lang="es-ES" sz="20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2038708" y="4624708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</a:t>
            </a:r>
            <a:endParaRPr lang="es-ES" sz="2000" dirty="0"/>
          </a:p>
        </p:txBody>
      </p:sp>
      <p:cxnSp>
        <p:nvCxnSpPr>
          <p:cNvPr id="35" name="Conector recto 34"/>
          <p:cNvCxnSpPr/>
          <p:nvPr/>
        </p:nvCxnSpPr>
        <p:spPr>
          <a:xfrm>
            <a:off x="1445048" y="5152209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2598110" y="515067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1995147" y="494696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H="1">
            <a:off x="1445048" y="4344045"/>
            <a:ext cx="1548" cy="806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H="1">
            <a:off x="3162586" y="4368165"/>
            <a:ext cx="1548" cy="806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827708" y="4753005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12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  <p:bldP spid="23" grpId="0"/>
      <p:bldP spid="29" grpId="0"/>
      <p:bldP spid="30" grpId="0"/>
      <p:bldP spid="33" grpId="0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/>
          <p:cNvCxnSpPr/>
          <p:nvPr/>
        </p:nvCxnSpPr>
        <p:spPr>
          <a:xfrm>
            <a:off x="1308576" y="1011837"/>
            <a:ext cx="9606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>
            <a:off x="2832128" y="1010301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V="1">
            <a:off x="2229165" y="806594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452556" y="157625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271178" y="431488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p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4038054" y="997473"/>
            <a:ext cx="9544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3435091" y="79376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5441489" y="1702996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T</a:t>
            </a:r>
            <a:r>
              <a:rPr lang="es-ES" sz="2000" baseline="-25000" dirty="0"/>
              <a:t>2</a:t>
            </a:r>
            <a:endParaRPr lang="es-ES" sz="20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3489933" y="41866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</a:t>
            </a:r>
            <a:endParaRPr lang="es-ES" sz="2000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1664689" y="2370069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817751" y="2368533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214788" y="2164826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2256801" y="1789720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- p</a:t>
            </a:r>
            <a:endParaRPr lang="es-ES" sz="2000" dirty="0"/>
          </a:p>
        </p:txBody>
      </p:sp>
      <p:cxnSp>
        <p:nvCxnSpPr>
          <p:cNvPr id="16" name="Conector recto 15"/>
          <p:cNvCxnSpPr/>
          <p:nvPr/>
        </p:nvCxnSpPr>
        <p:spPr>
          <a:xfrm>
            <a:off x="4023677" y="2355705"/>
            <a:ext cx="5901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3420714" y="2151998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3475556" y="177689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- q</a:t>
            </a:r>
            <a:endParaRPr lang="es-ES" sz="2000" dirty="0"/>
          </a:p>
        </p:txBody>
      </p:sp>
      <p:cxnSp>
        <p:nvCxnSpPr>
          <p:cNvPr id="20" name="Conector recto 19"/>
          <p:cNvCxnSpPr/>
          <p:nvPr/>
        </p:nvCxnSpPr>
        <p:spPr>
          <a:xfrm>
            <a:off x="1679066" y="3226473"/>
            <a:ext cx="11884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3483311" y="3213645"/>
            <a:ext cx="1144886" cy="12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2880348" y="3009938"/>
            <a:ext cx="590143" cy="203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2935190" y="2634832"/>
            <a:ext cx="49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q</a:t>
            </a:r>
            <a:endParaRPr lang="es-ES" sz="2000" dirty="0"/>
          </a:p>
        </p:txBody>
      </p:sp>
      <p:cxnSp>
        <p:nvCxnSpPr>
          <p:cNvPr id="27" name="Conector recto 26"/>
          <p:cNvCxnSpPr/>
          <p:nvPr/>
        </p:nvCxnSpPr>
        <p:spPr>
          <a:xfrm flipH="1" flipV="1">
            <a:off x="4613820" y="2355705"/>
            <a:ext cx="14377" cy="857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H="1" flipV="1">
            <a:off x="1687260" y="2379825"/>
            <a:ext cx="14377" cy="857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1308576" y="2771321"/>
            <a:ext cx="362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4629739" y="2769785"/>
            <a:ext cx="362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1308576" y="997473"/>
            <a:ext cx="0" cy="17723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4988951" y="1008765"/>
            <a:ext cx="0" cy="17723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934987" y="1858997"/>
            <a:ext cx="362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5000232" y="1857461"/>
            <a:ext cx="3627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to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67203"/>
              </p:ext>
            </p:extLst>
          </p:nvPr>
        </p:nvGraphicFramePr>
        <p:xfrm>
          <a:off x="-222777" y="3738664"/>
          <a:ext cx="8673795" cy="5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42" name="Documento" r:id="rId3" imgW="5397500" imgH="355600" progId="Word.Document.12">
                  <p:embed/>
                </p:oleObj>
              </mc:Choice>
              <mc:Fallback>
                <p:oleObj name="Documento" r:id="rId3" imgW="5397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22777" y="3738664"/>
                        <a:ext cx="8673795" cy="5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56033"/>
              </p:ext>
            </p:extLst>
          </p:nvPr>
        </p:nvGraphicFramePr>
        <p:xfrm>
          <a:off x="127000" y="923800"/>
          <a:ext cx="8890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65" name="Documento" r:id="rId3" imgW="8890000" imgH="1803400" progId="Word.Document.12">
                  <p:embed/>
                </p:oleObj>
              </mc:Choice>
              <mc:Fallback>
                <p:oleObj name="Documento" r:id="rId3" imgW="8890000" imgH="180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00" y="923800"/>
                        <a:ext cx="88900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3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68476" y="366165"/>
            <a:ext cx="60513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/>
              <a:t>1.11 </a:t>
            </a:r>
            <a:r>
              <a:rPr lang="es-AR" sz="3200" u="sng" dirty="0" smtClean="0"/>
              <a:t>REGLAS DE INFERENCIA</a:t>
            </a:r>
            <a:r>
              <a:rPr lang="es-AR" sz="3200" dirty="0" smtClean="0"/>
              <a:t>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20096" y="1136957"/>
            <a:ext cx="81521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principal objetivo del estudio de la lógica de proposiciones es poder establecer </a:t>
            </a:r>
            <a:r>
              <a:rPr lang="es-ES" sz="2400" i="1" u="sng" dirty="0" smtClean="0"/>
              <a:t>Reglas de inferencia</a:t>
            </a:r>
            <a:r>
              <a:rPr lang="es-ES" sz="2400" u="sng" dirty="0" smtClean="0"/>
              <a:t> o </a:t>
            </a:r>
            <a:r>
              <a:rPr lang="es-ES" sz="2400" i="1" u="sng" dirty="0" smtClean="0"/>
              <a:t>poder reconocer razonamientos válidos</a:t>
            </a:r>
            <a:endParaRPr lang="es-ES" sz="2400" i="1" u="sng" dirty="0"/>
          </a:p>
        </p:txBody>
      </p:sp>
      <p:sp>
        <p:nvSpPr>
          <p:cNvPr id="4" name="CuadroTexto 3"/>
          <p:cNvSpPr txBox="1"/>
          <p:nvPr/>
        </p:nvSpPr>
        <p:spPr>
          <a:xfrm>
            <a:off x="568476" y="2564191"/>
            <a:ext cx="769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inferencia es básicamente una implicación lógica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32194" y="3797899"/>
            <a:ext cx="422123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</a:t>
            </a:r>
            <a:r>
              <a:rPr lang="es-ES" sz="2400" i="1" dirty="0" smtClean="0"/>
              <a:t>antecedente</a:t>
            </a:r>
            <a:r>
              <a:rPr lang="es-ES" sz="2400" dirty="0" smtClean="0"/>
              <a:t> de la implicación estará dado por una </a:t>
            </a:r>
            <a:r>
              <a:rPr lang="es-ES" sz="2400" u="sng" dirty="0" smtClean="0"/>
              <a:t>cadena de conjunciones de </a:t>
            </a:r>
            <a:r>
              <a:rPr lang="es-ES" sz="2400" u="sng" dirty="0" err="1" smtClean="0"/>
              <a:t>fbf</a:t>
            </a:r>
            <a:endParaRPr lang="es-ES" sz="2400" u="sng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039884"/>
              </p:ext>
            </p:extLst>
          </p:nvPr>
        </p:nvGraphicFramePr>
        <p:xfrm>
          <a:off x="-76000" y="3144762"/>
          <a:ext cx="7503985" cy="40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3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6000" y="3144762"/>
                        <a:ext cx="7503985" cy="40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08005" y="5176770"/>
            <a:ext cx="31084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</a:t>
            </a:r>
            <a:r>
              <a:rPr lang="es-ES" sz="2400" i="1" dirty="0" smtClean="0"/>
              <a:t>antecedente</a:t>
            </a:r>
            <a:r>
              <a:rPr lang="es-ES" sz="2400" dirty="0" smtClean="0"/>
              <a:t> expresa un conocimiento ya obtenido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116290" y="3797907"/>
            <a:ext cx="355599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consecuente de la implicación es la conclusión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116289" y="5128396"/>
            <a:ext cx="3555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El </a:t>
            </a:r>
            <a:r>
              <a:rPr lang="es-ES" sz="2400" i="1" dirty="0" smtClean="0"/>
              <a:t>consecuente </a:t>
            </a:r>
            <a:r>
              <a:rPr lang="es-ES" sz="2400" dirty="0" smtClean="0"/>
              <a:t>expresa el conocimiento nuevo, obtenidos a partir del antecedente</a:t>
            </a:r>
            <a:endParaRPr lang="es-ES" sz="24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76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56382" y="374957"/>
            <a:ext cx="8115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 una implicación, el razonamiento será válido si el condicional es tautológico.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56382" y="1390956"/>
            <a:ext cx="811590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las </a:t>
            </a:r>
            <a:r>
              <a:rPr lang="es-ES" sz="2400" i="1" dirty="0" smtClean="0"/>
              <a:t>premisas</a:t>
            </a:r>
            <a:r>
              <a:rPr lang="es-ES" sz="2400" dirty="0" smtClean="0"/>
              <a:t> son verdaderas, la </a:t>
            </a:r>
            <a:r>
              <a:rPr lang="es-ES" sz="2400" i="1" dirty="0" smtClean="0"/>
              <a:t>conclusión</a:t>
            </a:r>
            <a:r>
              <a:rPr lang="es-ES" sz="2400" dirty="0" smtClean="0"/>
              <a:t> debe ser necesariamente verdadera para que el condicional sea verdadero y el </a:t>
            </a:r>
            <a:r>
              <a:rPr lang="es-ES" sz="2400" dirty="0"/>
              <a:t>razonamiento </a:t>
            </a:r>
            <a:r>
              <a:rPr lang="es-ES" sz="2400" dirty="0" smtClean="0"/>
              <a:t>sea considerado </a:t>
            </a:r>
            <a:r>
              <a:rPr lang="es-ES" sz="2400" dirty="0"/>
              <a:t>válido.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51547" y="2716571"/>
            <a:ext cx="811590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las </a:t>
            </a:r>
            <a:r>
              <a:rPr lang="es-ES" sz="2400" i="1" dirty="0" smtClean="0"/>
              <a:t>premisas</a:t>
            </a:r>
            <a:r>
              <a:rPr lang="es-ES" sz="2400" dirty="0" smtClean="0"/>
              <a:t> son falsas, no importará como sea la </a:t>
            </a:r>
            <a:r>
              <a:rPr lang="es-ES" sz="2400" i="1" dirty="0" smtClean="0"/>
              <a:t>conclusión; el condicional </a:t>
            </a:r>
            <a:r>
              <a:rPr lang="es-ES" sz="2400" dirty="0" smtClean="0"/>
              <a:t>será verdadero y por consiguiente el razonamiento se considerará válido.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80576" y="4112384"/>
            <a:ext cx="700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 razonamiento válido se llama </a:t>
            </a:r>
            <a:r>
              <a:rPr lang="es-ES" sz="2400" b="1" i="1" dirty="0" smtClean="0"/>
              <a:t>regla de inferencia</a:t>
            </a:r>
            <a:endParaRPr lang="es-ES" sz="2400" b="1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616860" y="4874382"/>
            <a:ext cx="788609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Deducción</a:t>
            </a:r>
            <a:r>
              <a:rPr lang="es-ES" sz="2400" dirty="0" smtClean="0"/>
              <a:t> es el procedimiento por el cual se obtiene una </a:t>
            </a:r>
            <a:r>
              <a:rPr lang="es-ES" sz="2400" i="1" dirty="0" smtClean="0"/>
              <a:t>conclusión</a:t>
            </a:r>
            <a:r>
              <a:rPr lang="es-ES" sz="2400" dirty="0" smtClean="0"/>
              <a:t> a partir de un </a:t>
            </a:r>
            <a:r>
              <a:rPr lang="es-ES" sz="2400" i="1" dirty="0" smtClean="0"/>
              <a:t>conjunto de premisas</a:t>
            </a:r>
            <a:r>
              <a:rPr lang="es-ES" sz="2400" dirty="0" smtClean="0"/>
              <a:t>, usando reglas aceptadas de razonamiento</a:t>
            </a:r>
            <a:endParaRPr lang="es-ES" sz="24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63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58925" y="539174"/>
            <a:ext cx="6828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Fórmulas bien formadas  (</a:t>
            </a:r>
            <a:r>
              <a:rPr lang="es-ES" sz="2800" dirty="0" err="1" smtClean="0"/>
              <a:t>fbf</a:t>
            </a:r>
            <a:r>
              <a:rPr lang="es-ES" sz="2800" dirty="0" smtClean="0"/>
              <a:t>)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46948" y="1437799"/>
            <a:ext cx="601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i) Una variable proposicional es una </a:t>
            </a:r>
            <a:r>
              <a:rPr lang="es-ES" sz="2400" dirty="0" err="1" smtClean="0"/>
              <a:t>fbf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58238"/>
              </p:ext>
            </p:extLst>
          </p:nvPr>
        </p:nvGraphicFramePr>
        <p:xfrm>
          <a:off x="-1615158" y="2252548"/>
          <a:ext cx="10821718" cy="41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5"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15158" y="2252548"/>
                        <a:ext cx="10821718" cy="414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665776" y="2219217"/>
            <a:ext cx="75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ii)</a:t>
            </a:r>
            <a:endParaRPr lang="es-ES" sz="24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691999"/>
              </p:ext>
            </p:extLst>
          </p:nvPr>
        </p:nvGraphicFramePr>
        <p:xfrm>
          <a:off x="-12318" y="3081191"/>
          <a:ext cx="10245954" cy="41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2318" y="3081191"/>
                        <a:ext cx="10245954" cy="410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51466" y="3011868"/>
            <a:ext cx="75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iii)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982387" y="3834123"/>
            <a:ext cx="7751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Una sucesión o cadena de variables proposicionales, conectivos y símbolos auxiliares del alfabeto </a:t>
            </a:r>
            <a:r>
              <a:rPr lang="es-ES" sz="2400" dirty="0" err="1" smtClean="0"/>
              <a:t>Σ</a:t>
            </a:r>
            <a:r>
              <a:rPr lang="es-ES" sz="2400" dirty="0" smtClean="0"/>
              <a:t> es una </a:t>
            </a:r>
            <a:r>
              <a:rPr lang="es-ES" sz="2400" dirty="0" err="1" smtClean="0"/>
              <a:t>fbf</a:t>
            </a:r>
            <a:r>
              <a:rPr lang="es-ES" sz="2400" dirty="0" smtClean="0"/>
              <a:t>  </a:t>
            </a:r>
          </a:p>
          <a:p>
            <a:r>
              <a:rPr lang="es-ES" sz="2400" b="1" dirty="0" smtClean="0"/>
              <a:t>si y solo si puede obtenerse mediante un número finito de aplicaciones de las reglas i) ; ii)  y  iii) </a:t>
            </a:r>
            <a:endParaRPr lang="es-ES" sz="24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60106" y="3799314"/>
            <a:ext cx="75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iv)</a:t>
            </a:r>
            <a:endParaRPr lang="es-ES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z="1800" smtClean="0"/>
              <a:t>5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16249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34571" y="532191"/>
            <a:ext cx="575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Reglas de inferencia más usuales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161143" y="1378857"/>
            <a:ext cx="597504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Modus </a:t>
            </a:r>
            <a:r>
              <a:rPr lang="es-ES" sz="2400" dirty="0" err="1" smtClean="0"/>
              <a:t>Ponens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Modus </a:t>
            </a:r>
            <a:r>
              <a:rPr lang="es-ES" sz="2400" dirty="0" err="1" smtClean="0"/>
              <a:t>Tollens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Silogismo hipotético</a:t>
            </a:r>
          </a:p>
          <a:p>
            <a:endParaRPr lang="es-ES" sz="2400" dirty="0"/>
          </a:p>
          <a:p>
            <a:r>
              <a:rPr lang="es-ES" sz="2400" dirty="0" smtClean="0"/>
              <a:t>Silogismo disyuntivo</a:t>
            </a:r>
          </a:p>
          <a:p>
            <a:endParaRPr lang="es-ES" sz="2400" dirty="0"/>
          </a:p>
          <a:p>
            <a:r>
              <a:rPr lang="es-ES" sz="2400" dirty="0" smtClean="0"/>
              <a:t>Dilema constructivo</a:t>
            </a:r>
          </a:p>
          <a:p>
            <a:endParaRPr lang="es-ES" sz="2400" dirty="0"/>
          </a:p>
          <a:p>
            <a:r>
              <a:rPr lang="es-ES" sz="2400" dirty="0" smtClean="0"/>
              <a:t>Dilema destructivo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742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4098" y="556384"/>
            <a:ext cx="672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Modus </a:t>
            </a:r>
            <a:r>
              <a:rPr lang="es-ES" sz="2400" u="sng" dirty="0" err="1" smtClean="0"/>
              <a:t>Ponens</a:t>
            </a:r>
            <a:endParaRPr lang="es-ES" sz="2400" u="sng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302364"/>
              </p:ext>
            </p:extLst>
          </p:nvPr>
        </p:nvGraphicFramePr>
        <p:xfrm>
          <a:off x="-1619965" y="1415143"/>
          <a:ext cx="11079953" cy="599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19965" y="1415143"/>
                        <a:ext cx="11079953" cy="599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616773"/>
              </p:ext>
            </p:extLst>
          </p:nvPr>
        </p:nvGraphicFramePr>
        <p:xfrm>
          <a:off x="1731470" y="2467427"/>
          <a:ext cx="10050780" cy="158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9" name="Documento" r:id="rId5" imgW="5397500" imgH="850900" progId="Word.Document.12">
                  <p:embed/>
                </p:oleObj>
              </mc:Choice>
              <mc:Fallback>
                <p:oleObj name="Documento" r:id="rId5" imgW="5397500" imgH="850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1470" y="2467427"/>
                        <a:ext cx="10050780" cy="1584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/>
          <p:cNvCxnSpPr/>
          <p:nvPr/>
        </p:nvCxnSpPr>
        <p:spPr>
          <a:xfrm flipH="1">
            <a:off x="5551714" y="3556000"/>
            <a:ext cx="25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77338" y="2491624"/>
            <a:ext cx="355599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</a:t>
            </a:r>
            <a:r>
              <a:rPr lang="es-ES" sz="2400" dirty="0" smtClean="0"/>
              <a:t>: Juan es correntino</a:t>
            </a:r>
          </a:p>
          <a:p>
            <a:endParaRPr lang="es-ES" sz="2400" dirty="0"/>
          </a:p>
          <a:p>
            <a:r>
              <a:rPr lang="es-ES" sz="2400" dirty="0"/>
              <a:t>q</a:t>
            </a:r>
            <a:r>
              <a:rPr lang="es-ES" sz="2400" dirty="0" smtClean="0"/>
              <a:t>: Juan es argentino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822478" y="4197053"/>
            <a:ext cx="6724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Juan es correntino </a:t>
            </a:r>
            <a:r>
              <a:rPr lang="es-ES" sz="2400" b="1" dirty="0" smtClean="0"/>
              <a:t>y </a:t>
            </a:r>
          </a:p>
          <a:p>
            <a:endParaRPr lang="es-ES" sz="2400" b="1" dirty="0" smtClean="0"/>
          </a:p>
          <a:p>
            <a:r>
              <a:rPr lang="es-ES" sz="2400" b="1" dirty="0" smtClean="0"/>
              <a:t>si </a:t>
            </a:r>
            <a:r>
              <a:rPr lang="es-ES" sz="2400" dirty="0" smtClean="0"/>
              <a:t>Juan es correntino </a:t>
            </a:r>
            <a:r>
              <a:rPr lang="es-ES" sz="2400" b="1" dirty="0" smtClean="0"/>
              <a:t>entonces </a:t>
            </a:r>
            <a:r>
              <a:rPr lang="es-ES" sz="2400" dirty="0" smtClean="0"/>
              <a:t> Juan es argentino;</a:t>
            </a:r>
          </a:p>
          <a:p>
            <a:endParaRPr lang="es-ES" sz="2400" dirty="0" smtClean="0"/>
          </a:p>
          <a:p>
            <a:r>
              <a:rPr lang="es-ES" sz="2400" b="1" dirty="0" smtClean="0"/>
              <a:t>luego</a:t>
            </a:r>
            <a:r>
              <a:rPr lang="es-ES" sz="2400" dirty="0" smtClean="0"/>
              <a:t> Juan es argentino</a:t>
            </a:r>
            <a:endParaRPr lang="es-ES" sz="24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34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960993"/>
              </p:ext>
            </p:extLst>
          </p:nvPr>
        </p:nvGraphicFramePr>
        <p:xfrm>
          <a:off x="-1878128" y="1233718"/>
          <a:ext cx="12794088" cy="197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7" name="Documento" r:id="rId3" imgW="8890000" imgH="1371600" progId="Word.Document.12">
                  <p:embed/>
                </p:oleObj>
              </mc:Choice>
              <mc:Fallback>
                <p:oleObj name="Documento" r:id="rId3" imgW="88900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78128" y="1233718"/>
                        <a:ext cx="12794088" cy="1973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979714" y="580568"/>
            <a:ext cx="55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Tabla de verdad del Modus </a:t>
            </a:r>
            <a:r>
              <a:rPr lang="es-ES" sz="2400" dirty="0" err="1" smtClean="0"/>
              <a:t>Ponens</a:t>
            </a:r>
            <a:endParaRPr lang="es-ES" sz="2400" dirty="0"/>
          </a:p>
        </p:txBody>
      </p:sp>
      <p:sp>
        <p:nvSpPr>
          <p:cNvPr id="5" name="Rectángulo 4"/>
          <p:cNvSpPr/>
          <p:nvPr/>
        </p:nvSpPr>
        <p:spPr>
          <a:xfrm>
            <a:off x="810381" y="2830291"/>
            <a:ext cx="2334381" cy="41123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008290"/>
              </p:ext>
            </p:extLst>
          </p:nvPr>
        </p:nvGraphicFramePr>
        <p:xfrm>
          <a:off x="-5422910" y="3894668"/>
          <a:ext cx="15596479" cy="2539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8" name="Documento" r:id="rId5" imgW="8890000" imgH="1447800" progId="Word.Document.12">
                  <p:embed/>
                </p:oleObj>
              </mc:Choice>
              <mc:Fallback>
                <p:oleObj name="Documento" r:id="rId5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5422910" y="3894668"/>
                        <a:ext cx="15596479" cy="2539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4112381" y="5467013"/>
            <a:ext cx="478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hipótesis: p  es 1, luego </a:t>
            </a:r>
            <a:r>
              <a:rPr lang="mr-IN" sz="2400" dirty="0" smtClean="0"/>
              <a:t>–</a:t>
            </a:r>
            <a:r>
              <a:rPr lang="es-ES" sz="2400" dirty="0" smtClean="0"/>
              <a:t>p es 0</a:t>
            </a:r>
            <a:endParaRPr lang="es-ES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52</a:t>
            </a:fld>
            <a:endParaRPr lang="es-ES"/>
          </a:p>
        </p:txBody>
      </p:sp>
      <p:cxnSp>
        <p:nvCxnSpPr>
          <p:cNvPr id="7" name="Conector recto 6"/>
          <p:cNvCxnSpPr/>
          <p:nvPr/>
        </p:nvCxnSpPr>
        <p:spPr>
          <a:xfrm>
            <a:off x="979714" y="1616288"/>
            <a:ext cx="7205305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144762" y="1334079"/>
            <a:ext cx="0" cy="1873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285657" y="1358199"/>
            <a:ext cx="0" cy="1873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979714" y="4887347"/>
            <a:ext cx="2766407" cy="25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31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533994"/>
              </p:ext>
            </p:extLst>
          </p:nvPr>
        </p:nvGraphicFramePr>
        <p:xfrm>
          <a:off x="0" y="2419053"/>
          <a:ext cx="14343525" cy="1393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2" name="Documento" r:id="rId3" imgW="8890000" imgH="863600" progId="Word.Document.12">
                  <p:embed/>
                </p:oleObj>
              </mc:Choice>
              <mc:Fallback>
                <p:oleObj name="Documento" r:id="rId3" imgW="88900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419053"/>
                        <a:ext cx="14343525" cy="1393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858767" y="544286"/>
            <a:ext cx="50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Modus </a:t>
            </a:r>
            <a:r>
              <a:rPr lang="es-ES" sz="2400" dirty="0" err="1" smtClean="0"/>
              <a:t>Tollens</a:t>
            </a:r>
            <a:endParaRPr lang="es-ES" sz="2400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19962"/>
              </p:ext>
            </p:extLst>
          </p:nvPr>
        </p:nvGraphicFramePr>
        <p:xfrm>
          <a:off x="-4993749" y="1257905"/>
          <a:ext cx="17881226" cy="587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3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993749" y="1257905"/>
                        <a:ext cx="17881226" cy="587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ector recto 4"/>
          <p:cNvCxnSpPr/>
          <p:nvPr/>
        </p:nvCxnSpPr>
        <p:spPr>
          <a:xfrm flipH="1">
            <a:off x="6059720" y="3447142"/>
            <a:ext cx="2467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495905" y="2406955"/>
            <a:ext cx="45115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p</a:t>
            </a:r>
            <a:r>
              <a:rPr lang="es-ES" sz="2400" i="1" dirty="0" smtClean="0"/>
              <a:t>: </a:t>
            </a:r>
            <a:r>
              <a:rPr lang="es-ES" sz="2400" dirty="0" smtClean="0"/>
              <a:t>Aprobé el </a:t>
            </a:r>
            <a:r>
              <a:rPr lang="es-ES" sz="2400" dirty="0" err="1" smtClean="0"/>
              <a:t>exámen</a:t>
            </a:r>
            <a:endParaRPr lang="es-ES" sz="2400" dirty="0" smtClean="0"/>
          </a:p>
          <a:p>
            <a:endParaRPr lang="es-ES" sz="2400" i="1" dirty="0"/>
          </a:p>
          <a:p>
            <a:r>
              <a:rPr lang="es-ES" sz="2400" i="1" dirty="0"/>
              <a:t>q</a:t>
            </a:r>
            <a:r>
              <a:rPr lang="es-ES" sz="2400" i="1" dirty="0" smtClean="0"/>
              <a:t>:</a:t>
            </a:r>
            <a:r>
              <a:rPr lang="es-ES" sz="2400" dirty="0" smtClean="0"/>
              <a:t> Te presto los apuntes</a:t>
            </a:r>
            <a:endParaRPr lang="es-ES" sz="2400" i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508003" y="4172861"/>
            <a:ext cx="7861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Si</a:t>
            </a:r>
            <a:r>
              <a:rPr lang="es-ES" sz="2400" dirty="0" smtClean="0"/>
              <a:t> aprobé el ex</a:t>
            </a:r>
            <a:r>
              <a:rPr lang="es-ES" sz="2400" dirty="0"/>
              <a:t>a</a:t>
            </a:r>
            <a:r>
              <a:rPr lang="es-ES" sz="2400" dirty="0" smtClean="0"/>
              <a:t>men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te presto los apuntes</a:t>
            </a:r>
          </a:p>
          <a:p>
            <a:endParaRPr lang="es-ES" sz="2400" dirty="0"/>
          </a:p>
          <a:p>
            <a:r>
              <a:rPr lang="es-ES" sz="2400" b="1" dirty="0" smtClean="0"/>
              <a:t>y</a:t>
            </a:r>
            <a:r>
              <a:rPr lang="es-ES" sz="2400" dirty="0" smtClean="0"/>
              <a:t>  no te presto los apuntes</a:t>
            </a:r>
          </a:p>
          <a:p>
            <a:endParaRPr lang="es-ES" sz="2400" dirty="0"/>
          </a:p>
          <a:p>
            <a:r>
              <a:rPr lang="es-ES" sz="2400" b="1" dirty="0"/>
              <a:t>l</a:t>
            </a:r>
            <a:r>
              <a:rPr lang="es-ES" sz="2400" b="1" dirty="0" smtClean="0"/>
              <a:t>uego:</a:t>
            </a:r>
            <a:r>
              <a:rPr lang="es-ES" sz="2400" dirty="0" smtClean="0"/>
              <a:t>   no aprobé el examen</a:t>
            </a:r>
            <a:endParaRPr lang="es-ES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71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3429" y="544289"/>
            <a:ext cx="596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Modus </a:t>
            </a:r>
            <a:r>
              <a:rPr lang="es-ES" sz="2400" u="sng" dirty="0" err="1" smtClean="0"/>
              <a:t>Tollens</a:t>
            </a:r>
            <a:endParaRPr lang="es-ES" sz="2400" u="sng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692340"/>
              </p:ext>
            </p:extLst>
          </p:nvPr>
        </p:nvGraphicFramePr>
        <p:xfrm>
          <a:off x="-960835" y="1233724"/>
          <a:ext cx="11066079" cy="180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1" name="Documento" r:id="rId3" imgW="8890000" imgH="1447800" progId="Word.Document.12">
                  <p:embed/>
                </p:oleObj>
              </mc:Choice>
              <mc:Fallback>
                <p:oleObj name="Documento" r:id="rId3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60835" y="1233724"/>
                        <a:ext cx="11066079" cy="1802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1669143" y="1572391"/>
            <a:ext cx="1499810" cy="4354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343542"/>
              </p:ext>
            </p:extLst>
          </p:nvPr>
        </p:nvGraphicFramePr>
        <p:xfrm>
          <a:off x="-4335827" y="3683000"/>
          <a:ext cx="13479827" cy="2195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2" name="Documento" r:id="rId5" imgW="8890000" imgH="1447800" progId="Word.Document.12">
                  <p:embed/>
                </p:oleObj>
              </mc:Choice>
              <mc:Fallback>
                <p:oleObj name="Documento" r:id="rId5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335827" y="3683000"/>
                        <a:ext cx="13479827" cy="2195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4003526" y="4995308"/>
            <a:ext cx="478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hipótesis:  - q  es 1, luego q es 0</a:t>
            </a:r>
            <a:endParaRPr lang="es-ES" sz="24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54</a:t>
            </a:fld>
            <a:endParaRPr lang="es-ES"/>
          </a:p>
        </p:txBody>
      </p:sp>
      <p:cxnSp>
        <p:nvCxnSpPr>
          <p:cNvPr id="9" name="Conector recto 8"/>
          <p:cNvCxnSpPr/>
          <p:nvPr/>
        </p:nvCxnSpPr>
        <p:spPr>
          <a:xfrm>
            <a:off x="-256578" y="1598047"/>
            <a:ext cx="92370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>
            <a:off x="1552331" y="1233724"/>
            <a:ext cx="12829" cy="1703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2307694" y="1257844"/>
            <a:ext cx="12829" cy="1703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3653191" y="1269136"/>
            <a:ext cx="12829" cy="1703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>
            <a:off x="5871060" y="1267600"/>
            <a:ext cx="12829" cy="1703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218772" y="4553828"/>
            <a:ext cx="2322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1217224" y="5475908"/>
            <a:ext cx="23220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82955" y="374956"/>
            <a:ext cx="57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u="sng" dirty="0" smtClean="0"/>
              <a:t>Silogismo hipotético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834574"/>
              </p:ext>
            </p:extLst>
          </p:nvPr>
        </p:nvGraphicFramePr>
        <p:xfrm>
          <a:off x="-3854699" y="1052289"/>
          <a:ext cx="1604065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9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854699" y="1052289"/>
                        <a:ext cx="16040652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034663"/>
              </p:ext>
            </p:extLst>
          </p:nvPr>
        </p:nvGraphicFramePr>
        <p:xfrm>
          <a:off x="-772672" y="2128765"/>
          <a:ext cx="15688235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0" name="Documento" r:id="rId5" imgW="8890000" imgH="863600" progId="Word.Document.12">
                  <p:embed/>
                </p:oleObj>
              </mc:Choice>
              <mc:Fallback>
                <p:oleObj name="Documento" r:id="rId5" imgW="88900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72672" y="2128765"/>
                        <a:ext cx="15688235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59619" y="1923164"/>
            <a:ext cx="4753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p</a:t>
            </a:r>
            <a:r>
              <a:rPr lang="es-ES" sz="2400" dirty="0" smtClean="0"/>
              <a:t>: Hago mi trabajo mas eficiente</a:t>
            </a:r>
          </a:p>
          <a:p>
            <a:endParaRPr lang="es-ES" sz="2400" dirty="0"/>
          </a:p>
          <a:p>
            <a:r>
              <a:rPr lang="es-ES" sz="2400" i="1" dirty="0"/>
              <a:t>q</a:t>
            </a:r>
            <a:r>
              <a:rPr lang="es-ES" sz="2400" dirty="0" smtClean="0"/>
              <a:t>: Gano mas</a:t>
            </a:r>
          </a:p>
          <a:p>
            <a:endParaRPr lang="es-ES" sz="2400" dirty="0"/>
          </a:p>
          <a:p>
            <a:r>
              <a:rPr lang="es-ES" sz="2400" i="1" dirty="0"/>
              <a:t>r</a:t>
            </a:r>
            <a:r>
              <a:rPr lang="es-ES" sz="2400" dirty="0" smtClean="0"/>
              <a:t>: mejora mi nivel de vida  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99148" y="4100292"/>
            <a:ext cx="8527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Si</a:t>
            </a:r>
            <a:r>
              <a:rPr lang="es-ES" sz="2400" dirty="0" smtClean="0"/>
              <a:t> </a:t>
            </a:r>
            <a:r>
              <a:rPr lang="es-ES" sz="2400" dirty="0"/>
              <a:t>Hago mi trabajo mas </a:t>
            </a:r>
            <a:r>
              <a:rPr lang="es-ES" sz="2400" dirty="0" smtClean="0"/>
              <a:t>eficiente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</a:t>
            </a:r>
            <a:r>
              <a:rPr lang="es-ES" sz="2400" dirty="0"/>
              <a:t>g</a:t>
            </a:r>
            <a:r>
              <a:rPr lang="es-ES" sz="2400" dirty="0" smtClean="0"/>
              <a:t>ano </a:t>
            </a:r>
            <a:r>
              <a:rPr lang="es-ES" sz="2400" dirty="0"/>
              <a:t>mas</a:t>
            </a:r>
          </a:p>
          <a:p>
            <a:endParaRPr lang="es-ES" sz="2400" dirty="0"/>
          </a:p>
          <a:p>
            <a:r>
              <a:rPr lang="es-ES" sz="2400" b="1" i="1" dirty="0"/>
              <a:t>y</a:t>
            </a:r>
            <a:r>
              <a:rPr lang="es-ES" sz="2400" i="1" dirty="0" smtClean="0"/>
              <a:t>    </a:t>
            </a:r>
            <a:r>
              <a:rPr lang="es-ES" sz="2400" b="1" dirty="0" smtClean="0"/>
              <a:t>si</a:t>
            </a:r>
            <a:r>
              <a:rPr lang="es-ES" sz="2400" dirty="0" smtClean="0"/>
              <a:t> gano mas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 mejora </a:t>
            </a:r>
            <a:r>
              <a:rPr lang="es-ES" sz="2400" dirty="0"/>
              <a:t>mi nivel de vida   </a:t>
            </a:r>
          </a:p>
          <a:p>
            <a:endParaRPr lang="es-ES" sz="2400" dirty="0" smtClean="0"/>
          </a:p>
          <a:p>
            <a:r>
              <a:rPr lang="es-ES" sz="2400" b="1" dirty="0" smtClean="0"/>
              <a:t>Luego:   si</a:t>
            </a:r>
            <a:r>
              <a:rPr lang="es-ES" sz="2400" dirty="0" smtClean="0"/>
              <a:t> hago </a:t>
            </a:r>
            <a:r>
              <a:rPr lang="es-ES" sz="2400" dirty="0"/>
              <a:t>mi trabajo mas </a:t>
            </a:r>
            <a:r>
              <a:rPr lang="es-ES" sz="2400" dirty="0" smtClean="0"/>
              <a:t>eficiente,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mejora </a:t>
            </a:r>
            <a:r>
              <a:rPr lang="es-ES" sz="2400" dirty="0"/>
              <a:t>mi nivel </a:t>
            </a:r>
            <a:r>
              <a:rPr lang="es-ES" sz="2400" dirty="0" smtClean="0"/>
              <a:t> 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de </a:t>
            </a:r>
            <a:r>
              <a:rPr lang="es-ES" sz="2400" dirty="0"/>
              <a:t>vida   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55</a:t>
            </a:fld>
            <a:endParaRPr lang="es-ES"/>
          </a:p>
        </p:txBody>
      </p:sp>
      <p:cxnSp>
        <p:nvCxnSpPr>
          <p:cNvPr id="9" name="Conector recto 8"/>
          <p:cNvCxnSpPr/>
          <p:nvPr/>
        </p:nvCxnSpPr>
        <p:spPr>
          <a:xfrm>
            <a:off x="5991228" y="3168438"/>
            <a:ext cx="2296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0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209417"/>
              </p:ext>
            </p:extLst>
          </p:nvPr>
        </p:nvGraphicFramePr>
        <p:xfrm>
          <a:off x="-3934119" y="307522"/>
          <a:ext cx="15672543" cy="51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4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934119" y="307522"/>
                        <a:ext cx="15672543" cy="51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856780"/>
              </p:ext>
            </p:extLst>
          </p:nvPr>
        </p:nvGraphicFramePr>
        <p:xfrm>
          <a:off x="-3970404" y="1129999"/>
          <a:ext cx="15352024" cy="50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5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970404" y="1129999"/>
                        <a:ext cx="15352024" cy="504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614879"/>
              </p:ext>
            </p:extLst>
          </p:nvPr>
        </p:nvGraphicFramePr>
        <p:xfrm>
          <a:off x="-3816048" y="1894565"/>
          <a:ext cx="14713858" cy="48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6" name="Documento" r:id="rId7" imgW="8890000" imgH="292100" progId="Word.Document.12">
                  <p:embed/>
                </p:oleObj>
              </mc:Choice>
              <mc:Fallback>
                <p:oleObj name="Documento" r:id="rId7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3816048" y="1894565"/>
                        <a:ext cx="14713858" cy="483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492675"/>
              </p:ext>
            </p:extLst>
          </p:nvPr>
        </p:nvGraphicFramePr>
        <p:xfrm>
          <a:off x="-3982499" y="2673048"/>
          <a:ext cx="15672543" cy="51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7" name="Documento" r:id="rId9" imgW="8890000" imgH="292100" progId="Word.Document.12">
                  <p:embed/>
                </p:oleObj>
              </mc:Choice>
              <mc:Fallback>
                <p:oleObj name="Documento" r:id="rId9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3982499" y="2673048"/>
                        <a:ext cx="15672543" cy="51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968481"/>
              </p:ext>
            </p:extLst>
          </p:nvPr>
        </p:nvGraphicFramePr>
        <p:xfrm>
          <a:off x="-5215158" y="3684812"/>
          <a:ext cx="15473954" cy="2520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8" name="Documento" r:id="rId11" imgW="8890000" imgH="1447800" progId="Word.Document.12">
                  <p:embed/>
                </p:oleObj>
              </mc:Choice>
              <mc:Fallback>
                <p:oleObj name="Documento" r:id="rId11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5215158" y="3684812"/>
                        <a:ext cx="15473954" cy="2520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4051918" y="5261413"/>
            <a:ext cx="416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Modus </a:t>
            </a:r>
            <a:r>
              <a:rPr lang="es-ES" sz="2400" dirty="0" err="1" smtClean="0"/>
              <a:t>Ponens</a:t>
            </a:r>
            <a:r>
              <a:rPr lang="es-ES" sz="2400" dirty="0" smtClean="0"/>
              <a:t> de P</a:t>
            </a:r>
            <a:r>
              <a:rPr lang="es-ES" sz="2400" baseline="-25000" dirty="0" smtClean="0"/>
              <a:t>1</a:t>
            </a:r>
            <a:r>
              <a:rPr lang="es-ES" sz="2400" dirty="0"/>
              <a:t> </a:t>
            </a:r>
            <a:r>
              <a:rPr lang="es-ES" sz="2400" dirty="0" smtClean="0"/>
              <a:t> y  P</a:t>
            </a:r>
            <a:r>
              <a:rPr lang="es-ES" sz="2400" baseline="-25000" dirty="0" smtClean="0"/>
              <a:t>3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047083" y="5716188"/>
            <a:ext cx="416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Modus </a:t>
            </a:r>
            <a:r>
              <a:rPr lang="es-ES" sz="2400" dirty="0" err="1" smtClean="0"/>
              <a:t>Ponens</a:t>
            </a:r>
            <a:r>
              <a:rPr lang="es-ES" sz="2400" dirty="0" smtClean="0"/>
              <a:t> de P</a:t>
            </a:r>
            <a:r>
              <a:rPr lang="es-ES" sz="2400" baseline="-25000" dirty="0"/>
              <a:t>2</a:t>
            </a:r>
            <a:r>
              <a:rPr lang="es-ES" sz="2400" dirty="0" smtClean="0"/>
              <a:t>  y  T</a:t>
            </a:r>
            <a:r>
              <a:rPr lang="es-ES" sz="2400" baseline="-25000" dirty="0"/>
              <a:t>1</a:t>
            </a:r>
            <a:endParaRPr lang="es-ES" sz="2400" dirty="0"/>
          </a:p>
        </p:txBody>
      </p:sp>
      <p:cxnSp>
        <p:nvCxnSpPr>
          <p:cNvPr id="11" name="Conector recto 10"/>
          <p:cNvCxnSpPr/>
          <p:nvPr/>
        </p:nvCxnSpPr>
        <p:spPr>
          <a:xfrm flipH="1">
            <a:off x="1112762" y="5747268"/>
            <a:ext cx="27214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099904" y="1311424"/>
            <a:ext cx="179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Teorema de deducción</a:t>
            </a:r>
            <a:endParaRPr lang="es-ES" sz="2400" dirty="0"/>
          </a:p>
        </p:txBody>
      </p:sp>
      <p:sp>
        <p:nvSpPr>
          <p:cNvPr id="13" name="Cerrar llave 12"/>
          <p:cNvSpPr/>
          <p:nvPr/>
        </p:nvSpPr>
        <p:spPr>
          <a:xfrm>
            <a:off x="6761230" y="1359804"/>
            <a:ext cx="205619" cy="8309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56</a:t>
            </a:fld>
            <a:endParaRPr lang="es-ES"/>
          </a:p>
        </p:txBody>
      </p:sp>
      <p:cxnSp>
        <p:nvCxnSpPr>
          <p:cNvPr id="14" name="Conector recto 13"/>
          <p:cNvCxnSpPr/>
          <p:nvPr/>
        </p:nvCxnSpPr>
        <p:spPr>
          <a:xfrm flipH="1">
            <a:off x="1098385" y="5219784"/>
            <a:ext cx="27214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61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19238" y="49590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Silogismo disyuntivo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110117"/>
              </p:ext>
            </p:extLst>
          </p:nvPr>
        </p:nvGraphicFramePr>
        <p:xfrm>
          <a:off x="-4572804" y="1202568"/>
          <a:ext cx="16776900" cy="551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3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572804" y="1202568"/>
                        <a:ext cx="16776900" cy="551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730940"/>
              </p:ext>
            </p:extLst>
          </p:nvPr>
        </p:nvGraphicFramePr>
        <p:xfrm>
          <a:off x="48381" y="2201331"/>
          <a:ext cx="13720978" cy="1332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4" name="Documento" r:id="rId5" imgW="8890000" imgH="863600" progId="Word.Document.12">
                  <p:embed/>
                </p:oleObj>
              </mc:Choice>
              <mc:Fallback>
                <p:oleObj name="Documento" r:id="rId5" imgW="88900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1" y="2201331"/>
                        <a:ext cx="13720978" cy="1332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ector recto 5"/>
          <p:cNvCxnSpPr/>
          <p:nvPr/>
        </p:nvCxnSpPr>
        <p:spPr>
          <a:xfrm flipH="1" flipV="1">
            <a:off x="5769429" y="3084283"/>
            <a:ext cx="2310190" cy="1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23333" y="2225043"/>
            <a:ext cx="46082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</a:t>
            </a:r>
            <a:r>
              <a:rPr lang="es-ES" sz="2400" i="1" dirty="0" smtClean="0"/>
              <a:t>p</a:t>
            </a:r>
            <a:r>
              <a:rPr lang="es-ES" sz="2400" dirty="0" smtClean="0"/>
              <a:t>:  Compramos un departamento</a:t>
            </a:r>
          </a:p>
          <a:p>
            <a:endParaRPr lang="es-ES" sz="2400" dirty="0"/>
          </a:p>
          <a:p>
            <a:r>
              <a:rPr lang="es-ES" sz="2400" dirty="0" smtClean="0"/>
              <a:t>  </a:t>
            </a:r>
            <a:r>
              <a:rPr lang="es-ES" sz="2400" i="1" dirty="0" smtClean="0"/>
              <a:t>q</a:t>
            </a:r>
            <a:r>
              <a:rPr lang="es-ES" sz="2400" dirty="0" smtClean="0"/>
              <a:t>:  Cambiamos el auto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89429" y="4076098"/>
            <a:ext cx="7837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Compramos un departamento </a:t>
            </a:r>
            <a:r>
              <a:rPr lang="es-ES" sz="2400" b="1" dirty="0" smtClean="0"/>
              <a:t>o</a:t>
            </a:r>
            <a:r>
              <a:rPr lang="es-ES" sz="2400" dirty="0" smtClean="0"/>
              <a:t> cambiamos el auto</a:t>
            </a:r>
          </a:p>
          <a:p>
            <a:endParaRPr lang="es-ES" sz="2400" dirty="0"/>
          </a:p>
          <a:p>
            <a:r>
              <a:rPr lang="es-ES" sz="2400" b="1" dirty="0" smtClean="0"/>
              <a:t>Y</a:t>
            </a:r>
            <a:r>
              <a:rPr lang="es-ES" sz="2400" dirty="0" smtClean="0"/>
              <a:t>  NO compramos un departamento</a:t>
            </a:r>
          </a:p>
          <a:p>
            <a:endParaRPr lang="es-ES" sz="2400" dirty="0"/>
          </a:p>
          <a:p>
            <a:r>
              <a:rPr lang="es-ES" sz="2400" b="1" dirty="0" smtClean="0"/>
              <a:t>Luego: </a:t>
            </a:r>
            <a:r>
              <a:rPr lang="es-ES" sz="2400" dirty="0" smtClean="0"/>
              <a:t>cambiamos el auto</a:t>
            </a:r>
            <a:endParaRPr lang="es-ES" sz="24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17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974175"/>
              </p:ext>
            </p:extLst>
          </p:nvPr>
        </p:nvGraphicFramePr>
        <p:xfrm>
          <a:off x="-1129012" y="624719"/>
          <a:ext cx="11240612" cy="183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0" name="Documento" r:id="rId3" imgW="8890000" imgH="1447800" progId="Word.Document.12">
                  <p:embed/>
                </p:oleObj>
              </mc:Choice>
              <mc:Fallback>
                <p:oleObj name="Documento" r:id="rId3" imgW="88900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29012" y="624719"/>
                        <a:ext cx="11240612" cy="1830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380935"/>
              </p:ext>
            </p:extLst>
          </p:nvPr>
        </p:nvGraphicFramePr>
        <p:xfrm>
          <a:off x="-4534924" y="3389084"/>
          <a:ext cx="14338115" cy="18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1" name="Documento" r:id="rId5" imgW="8890000" imgH="1168400" progId="Word.Document.12">
                  <p:embed/>
                </p:oleObj>
              </mc:Choice>
              <mc:Fallback>
                <p:oleObj name="Documento" r:id="rId5" imgW="8890000" imgH="116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534924" y="3389084"/>
                        <a:ext cx="14338115" cy="1884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4317997" y="4390572"/>
            <a:ext cx="419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hipótesis P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:  -p es 1, p es 0</a:t>
            </a:r>
            <a:endParaRPr lang="es-ES" sz="24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58</a:t>
            </a:fld>
            <a:endParaRPr lang="es-ES"/>
          </a:p>
        </p:txBody>
      </p:sp>
      <p:cxnSp>
        <p:nvCxnSpPr>
          <p:cNvPr id="7" name="Conector recto 6"/>
          <p:cNvCxnSpPr/>
          <p:nvPr/>
        </p:nvCxnSpPr>
        <p:spPr>
          <a:xfrm>
            <a:off x="667118" y="1013387"/>
            <a:ext cx="7697509" cy="12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411886" y="624719"/>
            <a:ext cx="0" cy="1830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3192907" y="636011"/>
            <a:ext cx="0" cy="1830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359460" y="647303"/>
            <a:ext cx="0" cy="1830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552331" y="4352088"/>
            <a:ext cx="2399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563612" y="4812360"/>
            <a:ext cx="2399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6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98290" y="350767"/>
            <a:ext cx="596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Dilema constructivo</a:t>
            </a:r>
            <a:endParaRPr lang="es-ES" sz="2400" u="sng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308005"/>
              </p:ext>
            </p:extLst>
          </p:nvPr>
        </p:nvGraphicFramePr>
        <p:xfrm>
          <a:off x="-3259663" y="996954"/>
          <a:ext cx="15672543" cy="51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8" name="Documento" r:id="rId3" imgW="8890000" imgH="292100" progId="Word.Document.12">
                  <p:embed/>
                </p:oleObj>
              </mc:Choice>
              <mc:Fallback>
                <p:oleObj name="Documento" r:id="rId3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59663" y="996954"/>
                        <a:ext cx="15672543" cy="51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208531"/>
              </p:ext>
            </p:extLst>
          </p:nvPr>
        </p:nvGraphicFramePr>
        <p:xfrm>
          <a:off x="-1923136" y="1902584"/>
          <a:ext cx="16903093" cy="212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9" name="Documento" r:id="rId5" imgW="8890000" imgH="1117600" progId="Word.Document.12">
                  <p:embed/>
                </p:oleObj>
              </mc:Choice>
              <mc:Fallback>
                <p:oleObj name="Documento" r:id="rId5" imgW="8890000" imgH="111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923136" y="1902584"/>
                        <a:ext cx="16903093" cy="212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641048" y="1761987"/>
            <a:ext cx="4160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p:  Viajo a Salta</a:t>
            </a:r>
          </a:p>
          <a:p>
            <a:endParaRPr lang="es-ES" sz="2400" dirty="0"/>
          </a:p>
          <a:p>
            <a:r>
              <a:rPr lang="es-ES" sz="2400" dirty="0" smtClean="0"/>
              <a:t>  q: Viajo a Córdoba</a:t>
            </a:r>
          </a:p>
          <a:p>
            <a:endParaRPr lang="es-ES" sz="2400" dirty="0"/>
          </a:p>
          <a:p>
            <a:r>
              <a:rPr lang="es-ES" sz="2400" dirty="0" smtClean="0"/>
              <a:t>  r:  Voy a descansar    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53143" y="4112388"/>
            <a:ext cx="7728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Viajo a Salta  </a:t>
            </a:r>
            <a:r>
              <a:rPr lang="es-ES" sz="2400" b="1" dirty="0" smtClean="0"/>
              <a:t>o</a:t>
            </a:r>
            <a:r>
              <a:rPr lang="es-ES" sz="2400" dirty="0" smtClean="0"/>
              <a:t>  viajo a Córdoba</a:t>
            </a:r>
          </a:p>
          <a:p>
            <a:endParaRPr lang="es-ES" sz="2400" dirty="0"/>
          </a:p>
          <a:p>
            <a:r>
              <a:rPr lang="es-ES" sz="2400" b="1" dirty="0" smtClean="0"/>
              <a:t>Y</a:t>
            </a:r>
            <a:r>
              <a:rPr lang="es-ES" sz="2400" dirty="0" smtClean="0"/>
              <a:t>  </a:t>
            </a:r>
            <a:r>
              <a:rPr lang="es-ES" sz="2400" b="1" dirty="0" smtClean="0"/>
              <a:t>si</a:t>
            </a:r>
            <a:r>
              <a:rPr lang="es-ES" sz="2400" dirty="0" smtClean="0"/>
              <a:t>  viajo a Salta 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 voy a descansar</a:t>
            </a:r>
          </a:p>
          <a:p>
            <a:endParaRPr lang="es-ES" sz="2400" dirty="0"/>
          </a:p>
          <a:p>
            <a:r>
              <a:rPr lang="es-ES" sz="2400" b="1" dirty="0" smtClean="0"/>
              <a:t>Y</a:t>
            </a:r>
            <a:r>
              <a:rPr lang="es-ES" sz="2400" dirty="0" smtClean="0"/>
              <a:t> </a:t>
            </a:r>
            <a:r>
              <a:rPr lang="es-ES" sz="2400" b="1" dirty="0" smtClean="0"/>
              <a:t>si</a:t>
            </a:r>
            <a:r>
              <a:rPr lang="es-ES" sz="2400" dirty="0" smtClean="0"/>
              <a:t> viajo a Córdoba </a:t>
            </a:r>
            <a:r>
              <a:rPr lang="es-ES" sz="2400" b="1" dirty="0" smtClean="0"/>
              <a:t>entonces</a:t>
            </a:r>
            <a:r>
              <a:rPr lang="es-ES" sz="2400" dirty="0" smtClean="0"/>
              <a:t> voy a descansar</a:t>
            </a:r>
          </a:p>
          <a:p>
            <a:endParaRPr lang="es-ES" sz="2400" dirty="0"/>
          </a:p>
          <a:p>
            <a:r>
              <a:rPr lang="es-ES" sz="2400" b="1" dirty="0" smtClean="0"/>
              <a:t>Luego:  </a:t>
            </a:r>
            <a:r>
              <a:rPr lang="es-ES" sz="2400" dirty="0" smtClean="0"/>
              <a:t>voy a descansar</a:t>
            </a:r>
            <a:endParaRPr lang="es-ES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59</a:t>
            </a:fld>
            <a:endParaRPr lang="es-ES"/>
          </a:p>
        </p:txBody>
      </p:sp>
      <p:cxnSp>
        <p:nvCxnSpPr>
          <p:cNvPr id="6" name="Conector recto 5"/>
          <p:cNvCxnSpPr/>
          <p:nvPr/>
        </p:nvCxnSpPr>
        <p:spPr>
          <a:xfrm>
            <a:off x="5324111" y="3604579"/>
            <a:ext cx="2655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3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221059"/>
              </p:ext>
            </p:extLst>
          </p:nvPr>
        </p:nvGraphicFramePr>
        <p:xfrm>
          <a:off x="877336" y="1444509"/>
          <a:ext cx="11303984" cy="61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3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336" y="1444509"/>
                        <a:ext cx="11303984" cy="61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922487" y="706918"/>
            <a:ext cx="36180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Ejemplo:</a:t>
            </a:r>
            <a:endParaRPr lang="es-ES" sz="3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85813" y="1461763"/>
            <a:ext cx="354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Si   </a:t>
            </a:r>
            <a:r>
              <a:rPr lang="es-ES" sz="2800" i="1" dirty="0" smtClean="0"/>
              <a:t>V = </a:t>
            </a:r>
            <a:r>
              <a:rPr lang="es-ES" sz="2800" dirty="0" smtClean="0"/>
              <a:t> { </a:t>
            </a:r>
            <a:r>
              <a:rPr lang="es-ES" sz="2800" i="1" dirty="0" smtClean="0"/>
              <a:t>p</a:t>
            </a:r>
            <a:r>
              <a:rPr lang="es-ES" sz="2800" dirty="0" smtClean="0"/>
              <a:t>, </a:t>
            </a:r>
            <a:r>
              <a:rPr lang="es-ES" sz="2800" i="1" dirty="0" smtClean="0"/>
              <a:t>q</a:t>
            </a:r>
            <a:r>
              <a:rPr lang="es-ES" sz="2800" dirty="0" smtClean="0"/>
              <a:t>, </a:t>
            </a:r>
            <a:r>
              <a:rPr lang="es-ES" sz="2800" i="1" dirty="0" smtClean="0"/>
              <a:t>r</a:t>
            </a:r>
            <a:r>
              <a:rPr lang="es-ES" sz="2800" dirty="0" smtClean="0"/>
              <a:t> }</a:t>
            </a:r>
            <a:endParaRPr lang="es-ES" sz="2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5112" y="2219218"/>
            <a:ext cx="4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Son </a:t>
            </a:r>
            <a:r>
              <a:rPr lang="es-ES" sz="2800" dirty="0" err="1" smtClean="0"/>
              <a:t>fbf</a:t>
            </a:r>
            <a:endParaRPr lang="es-ES" sz="28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122502"/>
              </p:ext>
            </p:extLst>
          </p:nvPr>
        </p:nvGraphicFramePr>
        <p:xfrm>
          <a:off x="-2154020" y="3081191"/>
          <a:ext cx="13505893" cy="4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4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154020" y="3081191"/>
                        <a:ext cx="13505893" cy="4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36742" y="4127930"/>
            <a:ext cx="44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No son </a:t>
            </a:r>
            <a:r>
              <a:rPr lang="es-ES" sz="2800" dirty="0" err="1" smtClean="0"/>
              <a:t>fbf</a:t>
            </a:r>
            <a:endParaRPr lang="es-ES" sz="28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958929"/>
              </p:ext>
            </p:extLst>
          </p:nvPr>
        </p:nvGraphicFramePr>
        <p:xfrm>
          <a:off x="-2092369" y="5123432"/>
          <a:ext cx="13221666" cy="43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5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92369" y="5123432"/>
                        <a:ext cx="13221666" cy="43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9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395105"/>
              </p:ext>
            </p:extLst>
          </p:nvPr>
        </p:nvGraphicFramePr>
        <p:xfrm>
          <a:off x="-4771013" y="689433"/>
          <a:ext cx="14356506" cy="4245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6" name="Documento" r:id="rId3" imgW="8890000" imgH="2628900" progId="Word.Document.12">
                  <p:embed/>
                </p:oleObj>
              </mc:Choice>
              <mc:Fallback>
                <p:oleObj name="Documento" r:id="rId3" imgW="8890000" imgH="262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771013" y="689433"/>
                        <a:ext cx="14356506" cy="4245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cto 3"/>
          <p:cNvCxnSpPr/>
          <p:nvPr/>
        </p:nvCxnSpPr>
        <p:spPr>
          <a:xfrm>
            <a:off x="435429" y="4596191"/>
            <a:ext cx="3930952" cy="24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4874381" y="2080381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Equivalente a P</a:t>
            </a:r>
            <a:r>
              <a:rPr lang="es-ES" sz="2400" baseline="-25000" dirty="0" smtClean="0"/>
              <a:t>2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881641" y="2510966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Equivalente a P</a:t>
            </a:r>
            <a:r>
              <a:rPr lang="es-ES" sz="2400" baseline="-25000" dirty="0"/>
              <a:t>3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876806" y="2977836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  T</a:t>
            </a:r>
            <a:r>
              <a:rPr lang="es-ES" sz="2400" baseline="-25000" dirty="0"/>
              <a:t>0</a:t>
            </a:r>
            <a:r>
              <a:rPr lang="es-ES" sz="2400" dirty="0" smtClean="0"/>
              <a:t> y T</a:t>
            </a:r>
            <a:r>
              <a:rPr lang="es-ES" sz="2400" baseline="-25000" dirty="0"/>
              <a:t>1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888901" y="3473731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Equivalente a T</a:t>
            </a:r>
            <a:r>
              <a:rPr lang="es-ES" sz="2400" baseline="-25000" dirty="0" smtClean="0"/>
              <a:t>2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896161" y="4025266"/>
            <a:ext cx="454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hipótesis  p v q  es 1</a:t>
            </a:r>
            <a:endParaRPr lang="es-ES" sz="24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60</a:t>
            </a:fld>
            <a:endParaRPr lang="es-ES"/>
          </a:p>
        </p:txBody>
      </p:sp>
      <p:cxnSp>
        <p:nvCxnSpPr>
          <p:cNvPr id="11" name="Conector recto 10"/>
          <p:cNvCxnSpPr/>
          <p:nvPr/>
        </p:nvCxnSpPr>
        <p:spPr>
          <a:xfrm>
            <a:off x="718434" y="2118865"/>
            <a:ext cx="298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058790"/>
              </p:ext>
            </p:extLst>
          </p:nvPr>
        </p:nvGraphicFramePr>
        <p:xfrm>
          <a:off x="-3516243" y="5499582"/>
          <a:ext cx="15672543" cy="51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7" name="Documento" r:id="rId5" imgW="8890000" imgH="292100" progId="Word.Document.12">
                  <p:embed/>
                </p:oleObj>
              </mc:Choice>
              <mc:Fallback>
                <p:oleObj name="Documento" r:id="rId5" imgW="88900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516243" y="5499582"/>
                        <a:ext cx="15672543" cy="51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34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12131"/>
              </p:ext>
            </p:extLst>
          </p:nvPr>
        </p:nvGraphicFramePr>
        <p:xfrm>
          <a:off x="1922154" y="1886855"/>
          <a:ext cx="9766883" cy="2068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2" name="Documento" r:id="rId3" imgW="5397500" imgH="1143000" progId="Word.Document.12">
                  <p:embed/>
                </p:oleObj>
              </mc:Choice>
              <mc:Fallback>
                <p:oleObj name="Documento" r:id="rId3" imgW="5397500" imgH="1143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2154" y="1886855"/>
                        <a:ext cx="9766883" cy="2068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798290" y="350767"/>
            <a:ext cx="596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Dilema destructivo</a:t>
            </a:r>
            <a:endParaRPr lang="es-ES" sz="2400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641048" y="1653132"/>
            <a:ext cx="41607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p:  Viajo a Salta</a:t>
            </a:r>
          </a:p>
          <a:p>
            <a:endParaRPr lang="es-ES" sz="2400" dirty="0"/>
          </a:p>
          <a:p>
            <a:r>
              <a:rPr lang="es-ES" sz="2400" dirty="0" smtClean="0"/>
              <a:t>  q: Viajo a Córdoba</a:t>
            </a:r>
          </a:p>
          <a:p>
            <a:endParaRPr lang="es-ES" sz="2400" dirty="0"/>
          </a:p>
          <a:p>
            <a:r>
              <a:rPr lang="es-ES" sz="2400" dirty="0" smtClean="0"/>
              <a:t>  r:  Voy a descansar</a:t>
            </a:r>
          </a:p>
          <a:p>
            <a:endParaRPr lang="es-ES" sz="2400" dirty="0"/>
          </a:p>
          <a:p>
            <a:r>
              <a:rPr lang="es-ES" sz="2400" dirty="0"/>
              <a:t> </a:t>
            </a:r>
            <a:r>
              <a:rPr lang="es-ES" sz="2400" dirty="0" smtClean="0"/>
              <a:t> s: Me siento mejor    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44286" y="4403358"/>
            <a:ext cx="64467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Si</a:t>
            </a:r>
            <a:r>
              <a:rPr lang="es-ES" sz="2000" dirty="0" smtClean="0"/>
              <a:t> viajo a Salta </a:t>
            </a:r>
            <a:r>
              <a:rPr lang="es-ES" sz="2000" b="1" dirty="0" smtClean="0"/>
              <a:t>entonces</a:t>
            </a:r>
            <a:r>
              <a:rPr lang="es-ES" sz="2000" dirty="0" smtClean="0"/>
              <a:t> viajo a Córdoba</a:t>
            </a:r>
          </a:p>
          <a:p>
            <a:endParaRPr lang="es-ES" sz="2000" dirty="0"/>
          </a:p>
          <a:p>
            <a:r>
              <a:rPr lang="es-ES" sz="2000" b="1" dirty="0" smtClean="0"/>
              <a:t>Y si </a:t>
            </a:r>
            <a:r>
              <a:rPr lang="es-ES" sz="2000" dirty="0" smtClean="0"/>
              <a:t>voy a descansar </a:t>
            </a:r>
            <a:r>
              <a:rPr lang="es-ES" sz="2000" b="1" dirty="0" smtClean="0"/>
              <a:t>entonces</a:t>
            </a:r>
            <a:r>
              <a:rPr lang="es-ES" sz="2000" dirty="0" smtClean="0"/>
              <a:t> me siento mejor</a:t>
            </a:r>
          </a:p>
          <a:p>
            <a:endParaRPr lang="es-ES" sz="2000" dirty="0"/>
          </a:p>
          <a:p>
            <a:r>
              <a:rPr lang="es-ES" sz="2000" b="1" dirty="0" smtClean="0"/>
              <a:t>Y si </a:t>
            </a:r>
            <a:r>
              <a:rPr lang="es-ES" sz="2000" dirty="0" smtClean="0"/>
              <a:t>no viajo a Córdoba </a:t>
            </a:r>
            <a:r>
              <a:rPr lang="es-ES" sz="2000" b="1" dirty="0" smtClean="0"/>
              <a:t>entonces</a:t>
            </a:r>
            <a:r>
              <a:rPr lang="es-ES" sz="2000" dirty="0" smtClean="0"/>
              <a:t> no me siento mejor</a:t>
            </a:r>
          </a:p>
          <a:p>
            <a:endParaRPr lang="es-ES" sz="2000" dirty="0"/>
          </a:p>
          <a:p>
            <a:r>
              <a:rPr lang="es-ES" sz="2000" dirty="0" smtClean="0"/>
              <a:t>Luego: no viajo a Salta o no voy a descansar</a:t>
            </a:r>
            <a:endParaRPr lang="es-ES" sz="20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677442"/>
              </p:ext>
            </p:extLst>
          </p:nvPr>
        </p:nvGraphicFramePr>
        <p:xfrm>
          <a:off x="808877" y="1021140"/>
          <a:ext cx="7950974" cy="4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3" name="Documento" r:id="rId5" imgW="5397500" imgH="292100" progId="Word.Document.12">
                  <p:embed/>
                </p:oleObj>
              </mc:Choice>
              <mc:Fallback>
                <p:oleObj name="Documento" r:id="rId5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8877" y="1021140"/>
                        <a:ext cx="7950974" cy="4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61</a:t>
            </a:fld>
            <a:endParaRPr lang="es-ES"/>
          </a:p>
        </p:txBody>
      </p:sp>
      <p:cxnSp>
        <p:nvCxnSpPr>
          <p:cNvPr id="9" name="Conector recto 8"/>
          <p:cNvCxnSpPr/>
          <p:nvPr/>
        </p:nvCxnSpPr>
        <p:spPr>
          <a:xfrm>
            <a:off x="5465232" y="3501957"/>
            <a:ext cx="26684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2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220287"/>
              </p:ext>
            </p:extLst>
          </p:nvPr>
        </p:nvGraphicFramePr>
        <p:xfrm>
          <a:off x="-1254945" y="628946"/>
          <a:ext cx="8428935" cy="4581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0" name="Documento" r:id="rId3" imgW="5397500" imgH="2933700" progId="Word.Document.12">
                  <p:embed/>
                </p:oleObj>
              </mc:Choice>
              <mc:Fallback>
                <p:oleObj name="Documento" r:id="rId3" imgW="5397500" imgH="293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54945" y="628946"/>
                        <a:ext cx="8428935" cy="4581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4511522" y="2056192"/>
            <a:ext cx="419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De P</a:t>
            </a:r>
            <a:r>
              <a:rPr lang="es-ES" sz="2000" baseline="-25000" dirty="0" smtClean="0"/>
              <a:t>3</a:t>
            </a:r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518782" y="2458974"/>
            <a:ext cx="419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De T</a:t>
            </a:r>
            <a:r>
              <a:rPr lang="es-ES" sz="2000" baseline="-25000" dirty="0" smtClean="0"/>
              <a:t>0</a:t>
            </a:r>
            <a:endParaRPr lang="es-ES" sz="2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529012" y="2886207"/>
            <a:ext cx="419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S.H. P</a:t>
            </a:r>
            <a:r>
              <a:rPr lang="es-ES" sz="2000" baseline="-25000" dirty="0" smtClean="0"/>
              <a:t>2</a:t>
            </a:r>
            <a:r>
              <a:rPr lang="es-ES" sz="2000" dirty="0" smtClean="0"/>
              <a:t> </a:t>
            </a:r>
            <a:r>
              <a:rPr lang="mr-IN" sz="2000" dirty="0" smtClean="0"/>
              <a:t>–</a:t>
            </a:r>
            <a:r>
              <a:rPr lang="es-ES" sz="2000" dirty="0" smtClean="0"/>
              <a:t> T</a:t>
            </a:r>
            <a:r>
              <a:rPr lang="es-ES" sz="2000" baseline="-25000" dirty="0" smtClean="0"/>
              <a:t>1</a:t>
            </a:r>
            <a:endParaRPr lang="es-E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539242" y="3322917"/>
            <a:ext cx="419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De P</a:t>
            </a:r>
            <a:r>
              <a:rPr lang="es-ES" sz="2000" baseline="-25000" dirty="0"/>
              <a:t>1</a:t>
            </a:r>
            <a:r>
              <a:rPr lang="es-ES" sz="2000" dirty="0" smtClean="0"/>
              <a:t> </a:t>
            </a:r>
            <a:endParaRPr lang="es-ES" sz="20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62</a:t>
            </a:fld>
            <a:endParaRPr lang="es-ES"/>
          </a:p>
        </p:txBody>
      </p:sp>
      <p:cxnSp>
        <p:nvCxnSpPr>
          <p:cNvPr id="5" name="Conector recto 4"/>
          <p:cNvCxnSpPr/>
          <p:nvPr/>
        </p:nvCxnSpPr>
        <p:spPr>
          <a:xfrm>
            <a:off x="1731940" y="2043364"/>
            <a:ext cx="2424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1730392" y="4671568"/>
            <a:ext cx="2424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853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080388"/>
              </p:ext>
            </p:extLst>
          </p:nvPr>
        </p:nvGraphicFramePr>
        <p:xfrm>
          <a:off x="-412750" y="4473885"/>
          <a:ext cx="539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" name="Documento" r:id="rId3" imgW="5397500" imgH="292100" progId="Word.Document.12">
                  <p:embed/>
                </p:oleObj>
              </mc:Choice>
              <mc:Fallback>
                <p:oleObj name="Documento" r:id="rId3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12750" y="4473885"/>
                        <a:ext cx="5397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51590" y="339979"/>
            <a:ext cx="87576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1.2 </a:t>
            </a:r>
            <a:r>
              <a:rPr lang="es-ES" sz="3200" u="sng" dirty="0" smtClean="0"/>
              <a:t>SEMANTICA DE FORMULAS PROPOSICIONALES</a:t>
            </a:r>
            <a:endParaRPr lang="es-ES" sz="3200" u="sng" dirty="0"/>
          </a:p>
        </p:txBody>
      </p:sp>
      <p:sp>
        <p:nvSpPr>
          <p:cNvPr id="3" name="CuadroTexto 2"/>
          <p:cNvSpPr txBox="1"/>
          <p:nvPr/>
        </p:nvSpPr>
        <p:spPr>
          <a:xfrm>
            <a:off x="347430" y="1160789"/>
            <a:ext cx="82904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Trataremos las fórmulas proposicionales como proposiciones, como enunciados a los que se les puede asignar un valor de verdad “verdadero” o “falso”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47430" y="2559236"/>
            <a:ext cx="8122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 </a:t>
            </a:r>
            <a:r>
              <a:rPr lang="es-ES" sz="2400" dirty="0" err="1" smtClean="0"/>
              <a:t>θ</a:t>
            </a:r>
            <a:r>
              <a:rPr lang="es-ES" sz="2400" dirty="0" smtClean="0"/>
              <a:t>  es una fórmula arbitraria cualquiera, puede ser: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 </a:t>
            </a:r>
            <a:r>
              <a:rPr lang="es-ES" sz="2400" i="1" dirty="0" smtClean="0"/>
              <a:t>verdadera </a:t>
            </a:r>
            <a:r>
              <a:rPr lang="es-ES" sz="2400" dirty="0" smtClean="0"/>
              <a:t>(1)     o    </a:t>
            </a:r>
            <a:r>
              <a:rPr lang="es-ES" sz="2400" i="1" dirty="0" smtClean="0"/>
              <a:t>falsa </a:t>
            </a:r>
            <a:r>
              <a:rPr lang="es-ES" sz="2400" dirty="0" smtClean="0"/>
              <a:t>(0)</a:t>
            </a:r>
            <a:endParaRPr lang="es-ES" sz="2400" i="1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009361"/>
              </p:ext>
            </p:extLst>
          </p:nvPr>
        </p:nvGraphicFramePr>
        <p:xfrm>
          <a:off x="1497425" y="4819640"/>
          <a:ext cx="9382426" cy="1412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" name="Documento" r:id="rId5" imgW="5397500" imgH="812800" progId="Word.Document.12">
                  <p:embed/>
                </p:oleObj>
              </mc:Choice>
              <mc:Fallback>
                <p:oleObj name="Documento" r:id="rId5" imgW="5397500" imgH="81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7425" y="4819640"/>
                        <a:ext cx="9382426" cy="1412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ector recto 10"/>
          <p:cNvCxnSpPr/>
          <p:nvPr/>
        </p:nvCxnSpPr>
        <p:spPr>
          <a:xfrm flipH="1">
            <a:off x="5648444" y="5250791"/>
            <a:ext cx="957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307805" y="4399223"/>
            <a:ext cx="8122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 define así       </a:t>
            </a:r>
            <a:r>
              <a:rPr lang="es-ES" sz="2400" dirty="0" err="1" smtClean="0"/>
              <a:t>θ</a:t>
            </a:r>
            <a:r>
              <a:rPr lang="es-ES" sz="2400" dirty="0" smtClean="0"/>
              <a:t>  de manera que: 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92668" y="5250790"/>
            <a:ext cx="74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</a:t>
            </a:r>
            <a:endParaRPr lang="es-ES" sz="2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91803" y="5262896"/>
            <a:ext cx="405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 </a:t>
            </a:r>
            <a:r>
              <a:rPr lang="es-ES_tradnl" sz="2400" dirty="0" err="1" smtClean="0"/>
              <a:t>θ</a:t>
            </a:r>
            <a:r>
              <a:rPr lang="es-ES_tradnl" sz="2400" dirty="0" smtClean="0"/>
              <a:t>: Pedro lee </a:t>
            </a:r>
            <a:endParaRPr lang="es-ES" sz="2400" dirty="0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480994"/>
              </p:ext>
            </p:extLst>
          </p:nvPr>
        </p:nvGraphicFramePr>
        <p:xfrm>
          <a:off x="-1874715" y="5857605"/>
          <a:ext cx="6035467" cy="409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" name="Documento" r:id="rId7" imgW="5397500" imgH="292100" progId="Word.Document.12">
                  <p:embed/>
                </p:oleObj>
              </mc:Choice>
              <mc:Fallback>
                <p:oleObj name="Documento" r:id="rId7" imgW="5397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874715" y="5857605"/>
                        <a:ext cx="6035467" cy="409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1282105" y="5821320"/>
            <a:ext cx="240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: Pedro no lee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92668" y="3681545"/>
            <a:ext cx="30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Negación</a:t>
            </a:r>
            <a:endParaRPr lang="es-ES" sz="2400" u="sng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85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6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931334" y="447523"/>
            <a:ext cx="182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Conjunción</a:t>
            </a:r>
            <a:endParaRPr lang="es-ES" sz="2400" u="sng" dirty="0"/>
          </a:p>
        </p:txBody>
      </p:sp>
      <p:sp>
        <p:nvSpPr>
          <p:cNvPr id="7" name="CuadroTexto 6"/>
          <p:cNvSpPr txBox="1"/>
          <p:nvPr/>
        </p:nvSpPr>
        <p:spPr>
          <a:xfrm>
            <a:off x="5208648" y="430593"/>
            <a:ext cx="336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Disyunción incluyente</a:t>
            </a:r>
            <a:endParaRPr lang="es-ES" sz="2400" u="sng" dirty="0"/>
          </a:p>
        </p:txBody>
      </p:sp>
      <p:sp>
        <p:nvSpPr>
          <p:cNvPr id="8" name="CuadroTexto 7"/>
          <p:cNvSpPr txBox="1"/>
          <p:nvPr/>
        </p:nvSpPr>
        <p:spPr>
          <a:xfrm>
            <a:off x="278204" y="3471341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2 y de 6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157000"/>
              </p:ext>
            </p:extLst>
          </p:nvPr>
        </p:nvGraphicFramePr>
        <p:xfrm>
          <a:off x="3023820" y="1028149"/>
          <a:ext cx="6991047" cy="2044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" name="Documento" r:id="rId3" imgW="5397500" imgH="1371600" progId="Word.Document.12">
                  <p:embed/>
                </p:oleObj>
              </mc:Choice>
              <mc:Fallback>
                <p:oleObj name="Documento" r:id="rId3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3820" y="1028149"/>
                        <a:ext cx="6991047" cy="2044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4676005" y="3490707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2 o de 6</a:t>
            </a:r>
            <a:endParaRPr lang="es-ES" sz="2400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400483"/>
              </p:ext>
            </p:extLst>
          </p:nvPr>
        </p:nvGraphicFramePr>
        <p:xfrm>
          <a:off x="-2087384" y="1001485"/>
          <a:ext cx="7554432" cy="207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" name="Documento" r:id="rId5" imgW="5397500" imgH="1371600" progId="Word.Document.12">
                  <p:embed/>
                </p:oleObj>
              </mc:Choice>
              <mc:Fallback>
                <p:oleObj name="Documento" r:id="rId5" imgW="53975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087384" y="1001485"/>
                        <a:ext cx="7554432" cy="2070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13"/>
          <p:cNvCxnSpPr/>
          <p:nvPr/>
        </p:nvCxnSpPr>
        <p:spPr>
          <a:xfrm flipH="1">
            <a:off x="689429" y="1427234"/>
            <a:ext cx="2068296" cy="12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>
            <a:off x="5467048" y="1446586"/>
            <a:ext cx="2068296" cy="12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285464" y="4155921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2 y de 5</a:t>
            </a:r>
            <a:endParaRPr lang="es-ES" sz="24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85464" y="4905811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3 y de 6</a:t>
            </a:r>
            <a:endParaRPr lang="es-ES" sz="24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707399" y="4151086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2 o de 5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707399" y="4900976"/>
            <a:ext cx="351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10 es múltiplo de 3 o de 6</a:t>
            </a:r>
            <a:endParaRPr lang="es-ES" sz="2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578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CA2E-3DEA-2042-AA2E-B03BB5373ECB}" type="slidenum">
              <a:rPr lang="es-ES" smtClean="0"/>
              <a:t>9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679947" y="487452"/>
            <a:ext cx="4862260" cy="37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Equivalencias lógicas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639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2716</Words>
  <Application>Microsoft Macintosh PowerPoint</Application>
  <PresentationFormat>Presentación en pantalla (4:3)</PresentationFormat>
  <Paragraphs>435</Paragraphs>
  <Slides>62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62</vt:i4>
      </vt:variant>
    </vt:vector>
  </HeadingPairs>
  <TitlesOfParts>
    <vt:vector size="65" baseType="lpstr">
      <vt:lpstr>Tema de Office</vt:lpstr>
      <vt:lpstr>Documento</vt:lpstr>
      <vt:lpstr>Documento de Microsoft Word</vt:lpstr>
      <vt:lpstr>Lógica de Proposiciones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JulioAcosta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Acosta</dc:creator>
  <cp:lastModifiedBy>Julio Acosta</cp:lastModifiedBy>
  <cp:revision>220</cp:revision>
  <dcterms:created xsi:type="dcterms:W3CDTF">2018-02-14T19:41:26Z</dcterms:created>
  <dcterms:modified xsi:type="dcterms:W3CDTF">2018-04-03T22:04:00Z</dcterms:modified>
</cp:coreProperties>
</file>